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0"/>
  </p:notesMasterIdLst>
  <p:sldIdLst>
    <p:sldId id="258" r:id="rId6"/>
    <p:sldId id="257" r:id="rId7"/>
    <p:sldId id="440" r:id="rId8"/>
    <p:sldId id="338" r:id="rId9"/>
    <p:sldId id="389" r:id="rId10"/>
    <p:sldId id="368" r:id="rId11"/>
    <p:sldId id="370" r:id="rId12"/>
    <p:sldId id="373" r:id="rId13"/>
    <p:sldId id="441" r:id="rId14"/>
    <p:sldId id="413" r:id="rId15"/>
    <p:sldId id="410" r:id="rId16"/>
    <p:sldId id="411" r:id="rId17"/>
    <p:sldId id="377" r:id="rId18"/>
    <p:sldId id="414" r:id="rId19"/>
    <p:sldId id="405" r:id="rId20"/>
    <p:sldId id="418" r:id="rId21"/>
    <p:sldId id="344" r:id="rId22"/>
    <p:sldId id="347" r:id="rId23"/>
    <p:sldId id="416" r:id="rId24"/>
    <p:sldId id="417" r:id="rId25"/>
    <p:sldId id="357" r:id="rId26"/>
    <p:sldId id="356" r:id="rId27"/>
    <p:sldId id="442" r:id="rId28"/>
    <p:sldId id="424" r:id="rId29"/>
    <p:sldId id="426" r:id="rId30"/>
    <p:sldId id="425" r:id="rId31"/>
    <p:sldId id="427" r:id="rId32"/>
    <p:sldId id="351" r:id="rId33"/>
    <p:sldId id="352" r:id="rId34"/>
    <p:sldId id="353" r:id="rId35"/>
    <p:sldId id="428" r:id="rId36"/>
    <p:sldId id="435" r:id="rId37"/>
    <p:sldId id="438" r:id="rId38"/>
    <p:sldId id="429" r:id="rId39"/>
    <p:sldId id="433" r:id="rId40"/>
    <p:sldId id="439" r:id="rId41"/>
    <p:sldId id="443" r:id="rId42"/>
    <p:sldId id="444" r:id="rId43"/>
    <p:sldId id="445" r:id="rId44"/>
    <p:sldId id="397" r:id="rId45"/>
    <p:sldId id="398" r:id="rId46"/>
    <p:sldId id="447" r:id="rId47"/>
    <p:sldId id="449" r:id="rId48"/>
    <p:sldId id="450" r:id="rId49"/>
    <p:sldId id="451" r:id="rId50"/>
    <p:sldId id="452" r:id="rId51"/>
    <p:sldId id="453" r:id="rId52"/>
    <p:sldId id="454" r:id="rId53"/>
    <p:sldId id="455" r:id="rId54"/>
    <p:sldId id="456" r:id="rId55"/>
    <p:sldId id="457" r:id="rId56"/>
    <p:sldId id="458" r:id="rId57"/>
    <p:sldId id="459" r:id="rId58"/>
    <p:sldId id="460" r:id="rId59"/>
    <p:sldId id="461" r:id="rId60"/>
    <p:sldId id="462" r:id="rId61"/>
    <p:sldId id="463" r:id="rId62"/>
    <p:sldId id="464" r:id="rId63"/>
    <p:sldId id="465" r:id="rId64"/>
    <p:sldId id="466" r:id="rId65"/>
    <p:sldId id="467" r:id="rId66"/>
    <p:sldId id="468" r:id="rId67"/>
    <p:sldId id="469" r:id="rId68"/>
    <p:sldId id="470" r:id="rId69"/>
    <p:sldId id="471" r:id="rId70"/>
    <p:sldId id="472" r:id="rId71"/>
    <p:sldId id="473" r:id="rId72"/>
    <p:sldId id="474" r:id="rId73"/>
    <p:sldId id="475" r:id="rId74"/>
    <p:sldId id="476" r:id="rId75"/>
    <p:sldId id="477" r:id="rId76"/>
    <p:sldId id="478" r:id="rId77"/>
    <p:sldId id="479" r:id="rId78"/>
    <p:sldId id="480" r:id="rId7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10B"/>
    <a:srgbClr val="CD3B0D"/>
    <a:srgbClr val="912A27"/>
    <a:srgbClr val="982C0A"/>
    <a:srgbClr val="96230C"/>
    <a:srgbClr val="912414"/>
    <a:srgbClr val="911311"/>
    <a:srgbClr val="911208"/>
    <a:srgbClr val="800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65" autoAdjust="0"/>
    <p:restoredTop sz="94849" autoAdjust="0"/>
  </p:normalViewPr>
  <p:slideViewPr>
    <p:cSldViewPr>
      <p:cViewPr>
        <p:scale>
          <a:sx n="50" d="100"/>
          <a:sy n="50" d="100"/>
        </p:scale>
        <p:origin x="-194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parra\AppData\Local\Microsoft\Windows\Temporary%20Internet%20Files\Content.Outlook\C8UUYSY0\Libro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parra\AppData\Local\Microsoft\Windows\Temporary%20Internet%20Files\Content.Outlook\C8UUYSY0\Libro5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h-snassa01\mhcp$\DGPN\SACP\ESTUDIOS%20TRANSVERSALES\PROYECCIONES%20SECTORIALES\VERSION%202013\bases%20de%20datos\BASE%20PROYECCIONES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h-snassa01\mhcp$\DGPN\SACP\ESTUDIOS%20TRANSVERSALES\PROYECCIONES%20SECTORIALES\VERSION%202013\bases%20de%20datos\BASE%20PROYECCIONE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638356902962"/>
          <c:y val="0.136620422447194"/>
          <c:w val="0.911680576304577"/>
          <c:h val="0.80200638982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 8.7'!$A$8</c:f>
              <c:strCache>
                <c:ptCount val="1"/>
                <c:pt idx="0">
                  <c:v>Balance Estructural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latin typeface="Calibri" pitchFamily="34" charset="0"/>
                      </a:rPr>
                      <a:t>-2,3</a:t>
                    </a:r>
                  </a:p>
                </c:rich>
              </c:tx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latin typeface="Calibri" pitchFamily="34" charset="0"/>
                      </a:rPr>
                      <a:t>-1,8</a:t>
                    </a:r>
                  </a:p>
                </c:rich>
              </c:tx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latin typeface="Calibri" pitchFamily="34" charset="0"/>
                      </a:rPr>
                      <a:t>-1,0</a:t>
                    </a:r>
                  </a:p>
                </c:rich>
              </c:tx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'Gráfico 8.7'!$B$5:$M$5</c:f>
              <c:numCache>
                <c:formatCode>General</c:formatCode>
                <c:ptCount val="12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</c:numCache>
            </c:numRef>
          </c:cat>
          <c:val>
            <c:numRef>
              <c:f>'Gráfico 8.7'!$B$8:$M$8</c:f>
              <c:numCache>
                <c:formatCode>#,##0.0</c:formatCode>
                <c:ptCount val="12"/>
                <c:pt idx="0">
                  <c:v>-2.624156792878581</c:v>
                </c:pt>
                <c:pt idx="1">
                  <c:v>-2.353039156470001</c:v>
                </c:pt>
                <c:pt idx="2">
                  <c:v>-2.29086837799781</c:v>
                </c:pt>
                <c:pt idx="3">
                  <c:v>-2.23</c:v>
                </c:pt>
                <c:pt idx="4">
                  <c:v>-2.145</c:v>
                </c:pt>
                <c:pt idx="5">
                  <c:v>-2.04</c:v>
                </c:pt>
                <c:pt idx="6">
                  <c:v>-1.849999999999986</c:v>
                </c:pt>
                <c:pt idx="7">
                  <c:v>-1.61706412056569</c:v>
                </c:pt>
                <c:pt idx="8">
                  <c:v>-1.399176052443839</c:v>
                </c:pt>
                <c:pt idx="9">
                  <c:v>-1.172299970649122</c:v>
                </c:pt>
                <c:pt idx="10">
                  <c:v>-1.00252093279319</c:v>
                </c:pt>
                <c:pt idx="11">
                  <c:v>-0.7525209327932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7591640"/>
        <c:axId val="867721432"/>
      </c:barChart>
      <c:lineChart>
        <c:grouping val="standard"/>
        <c:varyColors val="0"/>
        <c:ser>
          <c:idx val="1"/>
          <c:order val="1"/>
          <c:tx>
            <c:strRef>
              <c:f>'Gráfico 8.7'!$A$9</c:f>
              <c:strCache>
                <c:ptCount val="1"/>
                <c:pt idx="0">
                  <c:v>Meta 2014 - Ley 1473 de 2011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'Gráfico 8.7'!$B$5:$M$5</c:f>
              <c:numCache>
                <c:formatCode>General</c:formatCode>
                <c:ptCount val="12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</c:numCache>
            </c:numRef>
          </c:cat>
          <c:val>
            <c:numRef>
              <c:f>'Gráfico 8.7'!$B$9:$M$9</c:f>
              <c:numCache>
                <c:formatCode>#,##0.0</c:formatCode>
                <c:ptCount val="12"/>
                <c:pt idx="0">
                  <c:v>-2.3</c:v>
                </c:pt>
                <c:pt idx="1">
                  <c:v>-2.3</c:v>
                </c:pt>
                <c:pt idx="2">
                  <c:v>-2.3</c:v>
                </c:pt>
                <c:pt idx="3">
                  <c:v>-2.3</c:v>
                </c:pt>
                <c:pt idx="4">
                  <c:v>-2.3</c:v>
                </c:pt>
                <c:pt idx="5">
                  <c:v>-2.3</c:v>
                </c:pt>
                <c:pt idx="6">
                  <c:v>-2.3</c:v>
                </c:pt>
                <c:pt idx="7">
                  <c:v>-2.3</c:v>
                </c:pt>
                <c:pt idx="8">
                  <c:v>-2.3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591640"/>
        <c:axId val="867721432"/>
      </c:lineChart>
      <c:catAx>
        <c:axId val="86759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2000">
                <a:solidFill>
                  <a:schemeClr val="accent1">
                    <a:lumMod val="50000"/>
                  </a:schemeClr>
                </a:solidFill>
              </a:defRPr>
            </a:pPr>
            <a:endParaRPr lang="es-ES"/>
          </a:p>
        </c:txPr>
        <c:crossAx val="867721432"/>
        <c:crosses val="autoZero"/>
        <c:auto val="1"/>
        <c:lblAlgn val="ctr"/>
        <c:lblOffset val="100"/>
        <c:noMultiLvlLbl val="0"/>
      </c:catAx>
      <c:valAx>
        <c:axId val="867721432"/>
        <c:scaling>
          <c:orientation val="minMax"/>
          <c:max val="0.0"/>
          <c:min val="-3.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>
                <a:solidFill>
                  <a:schemeClr val="accent1">
                    <a:lumMod val="50000"/>
                  </a:schemeClr>
                </a:solidFill>
              </a:defRPr>
            </a:pPr>
            <a:endParaRPr lang="es-ES"/>
          </a:p>
        </c:txPr>
        <c:crossAx val="867591640"/>
        <c:crosses val="autoZero"/>
        <c:crossBetween val="between"/>
        <c:majorUnit val="0.60000000000000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638356902962"/>
          <c:y val="0.136620422447194"/>
          <c:w val="0.911680576304577"/>
          <c:h val="0.80200638982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 8.7'!$A$8</c:f>
              <c:strCache>
                <c:ptCount val="1"/>
                <c:pt idx="0">
                  <c:v>Balance Estructural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noFill/>
              </a:ln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latin typeface="Calibri" pitchFamily="34" charset="0"/>
                      </a:rPr>
                      <a:t>-2,3</a:t>
                    </a:r>
                  </a:p>
                </c:rich>
              </c:tx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latin typeface="Calibri" pitchFamily="34" charset="0"/>
                      </a:rPr>
                      <a:t>-1,8</a:t>
                    </a:r>
                  </a:p>
                </c:rich>
              </c:tx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latin typeface="Calibri" pitchFamily="34" charset="0"/>
                      </a:rPr>
                      <a:t>-1,0</a:t>
                    </a:r>
                  </a:p>
                </c:rich>
              </c:tx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'Gráfico 8.7'!$B$5:$M$5</c:f>
              <c:numCache>
                <c:formatCode>General</c:formatCode>
                <c:ptCount val="12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</c:numCache>
            </c:numRef>
          </c:cat>
          <c:val>
            <c:numRef>
              <c:f>'Gráfico 8.7'!$B$8:$M$8</c:f>
              <c:numCache>
                <c:formatCode>#,##0.0</c:formatCode>
                <c:ptCount val="12"/>
                <c:pt idx="0">
                  <c:v>-2.624156792878581</c:v>
                </c:pt>
                <c:pt idx="1">
                  <c:v>-2.353039156470001</c:v>
                </c:pt>
                <c:pt idx="2">
                  <c:v>-2.29086837799781</c:v>
                </c:pt>
                <c:pt idx="3">
                  <c:v>-2.23</c:v>
                </c:pt>
                <c:pt idx="4">
                  <c:v>-2.145</c:v>
                </c:pt>
                <c:pt idx="5">
                  <c:v>-2.04</c:v>
                </c:pt>
                <c:pt idx="6">
                  <c:v>-1.849999999999986</c:v>
                </c:pt>
                <c:pt idx="7">
                  <c:v>-1.61706412056569</c:v>
                </c:pt>
                <c:pt idx="8">
                  <c:v>-1.399176052443839</c:v>
                </c:pt>
                <c:pt idx="9">
                  <c:v>-1.172299970649122</c:v>
                </c:pt>
                <c:pt idx="10">
                  <c:v>-1.00252093279319</c:v>
                </c:pt>
                <c:pt idx="11">
                  <c:v>-0.7525209327932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59235816"/>
        <c:axId val="890262760"/>
      </c:barChart>
      <c:lineChart>
        <c:grouping val="standard"/>
        <c:varyColors val="0"/>
        <c:ser>
          <c:idx val="1"/>
          <c:order val="1"/>
          <c:tx>
            <c:strRef>
              <c:f>'Gráfico 8.7'!$A$9</c:f>
              <c:strCache>
                <c:ptCount val="1"/>
                <c:pt idx="0">
                  <c:v>Meta 2014 - Ley 1473 de 2011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'Gráfico 8.7'!$B$5:$M$5</c:f>
              <c:numCache>
                <c:formatCode>General</c:formatCode>
                <c:ptCount val="12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  <c:pt idx="10">
                  <c:v>2022.0</c:v>
                </c:pt>
                <c:pt idx="11">
                  <c:v>2023.0</c:v>
                </c:pt>
              </c:numCache>
            </c:numRef>
          </c:cat>
          <c:val>
            <c:numRef>
              <c:f>'Gráfico 8.7'!$B$9:$M$9</c:f>
              <c:numCache>
                <c:formatCode>#,##0.0</c:formatCode>
                <c:ptCount val="12"/>
                <c:pt idx="0">
                  <c:v>-2.3</c:v>
                </c:pt>
                <c:pt idx="1">
                  <c:v>-2.3</c:v>
                </c:pt>
                <c:pt idx="2">
                  <c:v>-2.3</c:v>
                </c:pt>
                <c:pt idx="3">
                  <c:v>-2.3</c:v>
                </c:pt>
                <c:pt idx="4">
                  <c:v>-2.3</c:v>
                </c:pt>
                <c:pt idx="5">
                  <c:v>-2.3</c:v>
                </c:pt>
                <c:pt idx="6">
                  <c:v>-2.3</c:v>
                </c:pt>
                <c:pt idx="7">
                  <c:v>-2.3</c:v>
                </c:pt>
                <c:pt idx="8">
                  <c:v>-2.3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235816"/>
        <c:axId val="890262760"/>
      </c:lineChart>
      <c:catAx>
        <c:axId val="85923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2000">
                <a:solidFill>
                  <a:schemeClr val="accent1">
                    <a:lumMod val="50000"/>
                  </a:schemeClr>
                </a:solidFill>
              </a:defRPr>
            </a:pPr>
            <a:endParaRPr lang="es-ES"/>
          </a:p>
        </c:txPr>
        <c:crossAx val="890262760"/>
        <c:crosses val="autoZero"/>
        <c:auto val="1"/>
        <c:lblAlgn val="ctr"/>
        <c:lblOffset val="100"/>
        <c:noMultiLvlLbl val="0"/>
      </c:catAx>
      <c:valAx>
        <c:axId val="890262760"/>
        <c:scaling>
          <c:orientation val="minMax"/>
          <c:max val="0.0"/>
          <c:min val="-3.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>
                <a:solidFill>
                  <a:schemeClr val="accent1">
                    <a:lumMod val="50000"/>
                  </a:schemeClr>
                </a:solidFill>
              </a:defRPr>
            </a:pPr>
            <a:endParaRPr lang="es-ES"/>
          </a:p>
        </c:txPr>
        <c:crossAx val="859235816"/>
        <c:crosses val="autoZero"/>
        <c:crossBetween val="between"/>
        <c:majorUnit val="0.60000000000000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s-E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46709993447272"/>
          <c:y val="0.0231121910488901"/>
          <c:w val="0.935328975219354"/>
          <c:h val="0.924737610689024"/>
        </c:manualLayout>
      </c:layout>
      <c:areaChart>
        <c:grouping val="stacked"/>
        <c:varyColors val="0"/>
        <c:ser>
          <c:idx val="8"/>
          <c:order val="0"/>
          <c:tx>
            <c:strRef>
              <c:f>'Graf TOTAL - con CREE'!$A$5</c:f>
              <c:strCache>
                <c:ptCount val="1"/>
                <c:pt idx="0">
                  <c:v>Intereses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solidFill>
                <a:schemeClr val="accent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0.012494083867946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47657354803005"/>
                  <c:y val="0.00208170682912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CREE'!$B$5:$L$5</c:f>
              <c:numCache>
                <c:formatCode>#,##0,,,,_);\(#,##0\)</c:formatCode>
                <c:ptCount val="11"/>
                <c:pt idx="0">
                  <c:v>1.80798038870286E13</c:v>
                </c:pt>
                <c:pt idx="1">
                  <c:v>1.98174084698513E13</c:v>
                </c:pt>
                <c:pt idx="2">
                  <c:v>2.17513133939114E13</c:v>
                </c:pt>
                <c:pt idx="3">
                  <c:v>2.31890653580657E13</c:v>
                </c:pt>
                <c:pt idx="4">
                  <c:v>2.46898780723431E13</c:v>
                </c:pt>
                <c:pt idx="5">
                  <c:v>2.61387429767013E13</c:v>
                </c:pt>
                <c:pt idx="6">
                  <c:v>2.76574147973637E13</c:v>
                </c:pt>
                <c:pt idx="7">
                  <c:v>2.8964795014336E13</c:v>
                </c:pt>
                <c:pt idx="8">
                  <c:v>3.02545797199167E13</c:v>
                </c:pt>
                <c:pt idx="9">
                  <c:v>3.13698850223506E13</c:v>
                </c:pt>
                <c:pt idx="10">
                  <c:v>3.2387623836595E13</c:v>
                </c:pt>
              </c:numCache>
            </c:numRef>
          </c:val>
        </c:ser>
        <c:ser>
          <c:idx val="2"/>
          <c:order val="1"/>
          <c:tx>
            <c:strRef>
              <c:f>'Graf TOTAL - con CREE'!$A$9</c:f>
              <c:strCache>
                <c:ptCount val="1"/>
                <c:pt idx="0">
                  <c:v>SGP</c:v>
                </c:pt>
              </c:strCache>
            </c:strRef>
          </c:tx>
          <c:dLbls>
            <c:dLbl>
              <c:idx val="0"/>
              <c:layout>
                <c:manualLayout>
                  <c:x val="0.020304568527918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69204737732657"/>
                  <c:y val="0.00624512048738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CREE'!$B$9:$L$9</c:f>
              <c:numCache>
                <c:formatCode>#,##0,,,,_);\(#,##0\)</c:formatCode>
                <c:ptCount val="11"/>
                <c:pt idx="0">
                  <c:v>2.8241984422072E13</c:v>
                </c:pt>
                <c:pt idx="1">
                  <c:v>2.9006930329432E13</c:v>
                </c:pt>
                <c:pt idx="2">
                  <c:v>3.1117009608261E13</c:v>
                </c:pt>
                <c:pt idx="3">
                  <c:v>3.296468578144E13</c:v>
                </c:pt>
                <c:pt idx="4">
                  <c:v>3.486511199822E13</c:v>
                </c:pt>
                <c:pt idx="5">
                  <c:v>3.7278246399313E13</c:v>
                </c:pt>
                <c:pt idx="6">
                  <c:v>3.9220150074438E13</c:v>
                </c:pt>
                <c:pt idx="7">
                  <c:v>4.1618315237904E13</c:v>
                </c:pt>
                <c:pt idx="8">
                  <c:v>4.4324829445751E13</c:v>
                </c:pt>
                <c:pt idx="9">
                  <c:v>4.7354097423829E13</c:v>
                </c:pt>
                <c:pt idx="10">
                  <c:v>5.0679954547532E13</c:v>
                </c:pt>
              </c:numCache>
            </c:numRef>
          </c:val>
        </c:ser>
        <c:ser>
          <c:idx val="3"/>
          <c:order val="2"/>
          <c:tx>
            <c:strRef>
              <c:f>'Graf TOTAL - con CREE'!$A$10</c:f>
              <c:strCache>
                <c:ptCount val="1"/>
                <c:pt idx="0">
                  <c:v>Pensiones</c:v>
                </c:pt>
              </c:strCache>
            </c:strRef>
          </c:tx>
          <c:dLbls>
            <c:dLbl>
              <c:idx val="0"/>
              <c:layout>
                <c:manualLayout>
                  <c:x val="0.01804850535815"/>
                  <c:y val="-7.632836864958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804850535815"/>
                  <c:y val="0.00624512048738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CREE'!$B$10:$L$10</c:f>
              <c:numCache>
                <c:formatCode>#,##0,,,,_);\(#,##0\)</c:formatCode>
                <c:ptCount val="11"/>
                <c:pt idx="0">
                  <c:v>2.2363411613114E13</c:v>
                </c:pt>
                <c:pt idx="1">
                  <c:v>2.84471821180946E13</c:v>
                </c:pt>
                <c:pt idx="2">
                  <c:v>3.02282449356529E13</c:v>
                </c:pt>
                <c:pt idx="3">
                  <c:v>3.23981526368009E13</c:v>
                </c:pt>
                <c:pt idx="4">
                  <c:v>3.46965480447112E13</c:v>
                </c:pt>
                <c:pt idx="5">
                  <c:v>3.71268520464831E13</c:v>
                </c:pt>
                <c:pt idx="6">
                  <c:v>3.94999418045129E13</c:v>
                </c:pt>
                <c:pt idx="7">
                  <c:v>4.18062067935107E13</c:v>
                </c:pt>
                <c:pt idx="8">
                  <c:v>4.41858735678268E13</c:v>
                </c:pt>
                <c:pt idx="9">
                  <c:v>4.66740351942285E13</c:v>
                </c:pt>
                <c:pt idx="10">
                  <c:v>4.84066314791546E13</c:v>
                </c:pt>
              </c:numCache>
            </c:numRef>
          </c:val>
        </c:ser>
        <c:ser>
          <c:idx val="0"/>
          <c:order val="3"/>
          <c:tx>
            <c:strRef>
              <c:f>'Graf TOTAL - con CREE'!$A$7</c:f>
              <c:strCache>
                <c:ptCount val="1"/>
                <c:pt idx="0">
                  <c:v>G. Personal</c:v>
                </c:pt>
              </c:strCache>
            </c:strRef>
          </c:tx>
          <c:dLbls>
            <c:dLbl>
              <c:idx val="0"/>
              <c:layout>
                <c:manualLayout>
                  <c:x val="0.0180485053581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69204737732657"/>
                  <c:y val="0.00416341365825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CREE'!$B$7:$L$7</c:f>
              <c:numCache>
                <c:formatCode>#,##0,,,,_);\(#,##0\)</c:formatCode>
                <c:ptCount val="11"/>
                <c:pt idx="0">
                  <c:v>2.0078562665466E13</c:v>
                </c:pt>
                <c:pt idx="1">
                  <c:v>2.30481902570923E13</c:v>
                </c:pt>
                <c:pt idx="2">
                  <c:v>2.42119688628736E13</c:v>
                </c:pt>
                <c:pt idx="3">
                  <c:v>2.53183893461307E13</c:v>
                </c:pt>
                <c:pt idx="4">
                  <c:v>2.64950805782934E13</c:v>
                </c:pt>
                <c:pt idx="5">
                  <c:v>2.76781338687888E13</c:v>
                </c:pt>
                <c:pt idx="6">
                  <c:v>2.87362677022067E13</c:v>
                </c:pt>
                <c:pt idx="7">
                  <c:v>2.9753268918898E13</c:v>
                </c:pt>
                <c:pt idx="8">
                  <c:v>3.09171480932587E13</c:v>
                </c:pt>
                <c:pt idx="9">
                  <c:v>3.20736496369688E13</c:v>
                </c:pt>
                <c:pt idx="10">
                  <c:v>3.33323566103975E13</c:v>
                </c:pt>
              </c:numCache>
            </c:numRef>
          </c:val>
        </c:ser>
        <c:ser>
          <c:idx val="4"/>
          <c:order val="4"/>
          <c:tx>
            <c:strRef>
              <c:f>'Graf TOTAL - con CREE'!$A$11</c:f>
              <c:strCache>
                <c:ptCount val="1"/>
                <c:pt idx="0">
                  <c:v>Resto Transf y Funcionam.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0.0169204737732657"/>
                  <c:y val="-0.00416341365825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804850535815"/>
                  <c:y val="0.00208170682912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CREE'!$B$11:$L$11</c:f>
              <c:numCache>
                <c:formatCode>#,##0,,,,_);\(#,##0\)</c:formatCode>
                <c:ptCount val="11"/>
                <c:pt idx="0">
                  <c:v>2.19277226515161E13</c:v>
                </c:pt>
                <c:pt idx="1">
                  <c:v>2.93351906528846E13</c:v>
                </c:pt>
                <c:pt idx="2">
                  <c:v>3.10074692905698E13</c:v>
                </c:pt>
                <c:pt idx="3">
                  <c:v>3.0979441220157E13</c:v>
                </c:pt>
                <c:pt idx="4">
                  <c:v>3.30207400527667E13</c:v>
                </c:pt>
                <c:pt idx="5">
                  <c:v>3.53694722908038E13</c:v>
                </c:pt>
                <c:pt idx="6">
                  <c:v>3.72788256242876E13</c:v>
                </c:pt>
                <c:pt idx="7">
                  <c:v>3.931331940127E13</c:v>
                </c:pt>
                <c:pt idx="8">
                  <c:v>4.16653960384E13</c:v>
                </c:pt>
                <c:pt idx="9">
                  <c:v>4.41001681102303E13</c:v>
                </c:pt>
                <c:pt idx="10">
                  <c:v>4.67592820502899E13</c:v>
                </c:pt>
              </c:numCache>
            </c:numRef>
          </c:val>
        </c:ser>
        <c:ser>
          <c:idx val="1"/>
          <c:order val="5"/>
          <c:tx>
            <c:strRef>
              <c:f>'Graf TOTAL - con CREE'!$A$8</c:f>
              <c:strCache>
                <c:ptCount val="1"/>
                <c:pt idx="0">
                  <c:v>G. Generales</c:v>
                </c:pt>
              </c:strCache>
            </c:strRef>
          </c:tx>
          <c:dLbls>
            <c:dLbl>
              <c:idx val="0"/>
              <c:layout>
                <c:manualLayout>
                  <c:x val="0.014664410603496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6920473773265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CREE'!$B$8:$L$8</c:f>
              <c:numCache>
                <c:formatCode>#,##0,,,,_);\(#,##0\)</c:formatCode>
                <c:ptCount val="11"/>
                <c:pt idx="0">
                  <c:v>6.641537317928E12</c:v>
                </c:pt>
                <c:pt idx="1">
                  <c:v>7.16811743562386E12</c:v>
                </c:pt>
                <c:pt idx="2">
                  <c:v>7.35544427400044E12</c:v>
                </c:pt>
                <c:pt idx="3">
                  <c:v>7.56932141411455E12</c:v>
                </c:pt>
                <c:pt idx="4">
                  <c:v>7.79042510936235E12</c:v>
                </c:pt>
                <c:pt idx="5">
                  <c:v>8.0166036588773E12</c:v>
                </c:pt>
                <c:pt idx="6">
                  <c:v>8.25509115627616E12</c:v>
                </c:pt>
                <c:pt idx="7">
                  <c:v>8.49976747608495E12</c:v>
                </c:pt>
                <c:pt idx="8">
                  <c:v>8.75349479629092E12</c:v>
                </c:pt>
                <c:pt idx="9">
                  <c:v>8.98981333843622E12</c:v>
                </c:pt>
                <c:pt idx="10">
                  <c:v>9.26009150782793E12</c:v>
                </c:pt>
              </c:numCache>
            </c:numRef>
          </c:val>
        </c:ser>
        <c:ser>
          <c:idx val="5"/>
          <c:order val="6"/>
          <c:tx>
            <c:strRef>
              <c:f>'Graf TOTAL - con CREE'!$A$13</c:f>
              <c:strCache>
                <c:ptCount val="1"/>
                <c:pt idx="0">
                  <c:v>Inv. Fija</c:v>
                </c:pt>
              </c:strCache>
            </c:strRef>
          </c:tx>
          <c:dLbls>
            <c:dLbl>
              <c:idx val="0"/>
              <c:layout>
                <c:manualLayout>
                  <c:x val="0.0146644106034969"/>
                  <c:y val="-0.010408534145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69204737732657"/>
                  <c:y val="0.00624512048738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CREE'!$B$13:$L$13</c:f>
              <c:numCache>
                <c:formatCode>#,##0,,,,_);\(#,##0\)</c:formatCode>
                <c:ptCount val="11"/>
                <c:pt idx="0">
                  <c:v>6.391705470881E12</c:v>
                </c:pt>
                <c:pt idx="1">
                  <c:v>8.78485481685422E12</c:v>
                </c:pt>
                <c:pt idx="2">
                  <c:v>9.33805874746728E12</c:v>
                </c:pt>
                <c:pt idx="3">
                  <c:v>9.39761227756713E12</c:v>
                </c:pt>
                <c:pt idx="4">
                  <c:v>9.40977025451606E12</c:v>
                </c:pt>
                <c:pt idx="5">
                  <c:v>7.91230508015131E12</c:v>
                </c:pt>
                <c:pt idx="6">
                  <c:v>7.71986663567487E12</c:v>
                </c:pt>
                <c:pt idx="7">
                  <c:v>7.5634006374835E12</c:v>
                </c:pt>
                <c:pt idx="8">
                  <c:v>7.55795104918424E12</c:v>
                </c:pt>
                <c:pt idx="9">
                  <c:v>5.81420831444297E12</c:v>
                </c:pt>
                <c:pt idx="10">
                  <c:v>6.01007942991192E12</c:v>
                </c:pt>
              </c:numCache>
            </c:numRef>
          </c:val>
        </c:ser>
        <c:ser>
          <c:idx val="6"/>
          <c:order val="7"/>
          <c:tx>
            <c:strRef>
              <c:f>'Graf TOTAL - con CREE'!$A$14</c:f>
              <c:strCache>
                <c:ptCount val="1"/>
                <c:pt idx="0">
                  <c:v>VF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0.0169204737732657"/>
                  <c:y val="-0.0124902409747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5587964064110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CREE'!$B$14:$L$14</c:f>
              <c:numCache>
                <c:formatCode>#,##0,,,,_);\(#,##0\)</c:formatCode>
                <c:ptCount val="11"/>
                <c:pt idx="0">
                  <c:v>1.47926234079967E13</c:v>
                </c:pt>
                <c:pt idx="1">
                  <c:v>9.5328163989842E12</c:v>
                </c:pt>
                <c:pt idx="2">
                  <c:v>4.53563865254729E12</c:v>
                </c:pt>
                <c:pt idx="3">
                  <c:v>2.48598915037295E12</c:v>
                </c:pt>
                <c:pt idx="4">
                  <c:v>1.11782246314346E12</c:v>
                </c:pt>
                <c:pt idx="5">
                  <c:v>8.28134619357549E11</c:v>
                </c:pt>
                <c:pt idx="6">
                  <c:v>7.37923583213585E11</c:v>
                </c:pt>
                <c:pt idx="7">
                  <c:v>6.91105968758444E11</c:v>
                </c:pt>
                <c:pt idx="8">
                  <c:v>6.50196522576998E11</c:v>
                </c:pt>
                <c:pt idx="9">
                  <c:v>4.69015982856E11</c:v>
                </c:pt>
                <c:pt idx="10">
                  <c:v>5.17979739149E11</c:v>
                </c:pt>
              </c:numCache>
            </c:numRef>
          </c:val>
        </c:ser>
        <c:ser>
          <c:idx val="7"/>
          <c:order val="8"/>
          <c:tx>
            <c:strRef>
              <c:f>'Graf TOTAL - con CREE'!$A$15</c:f>
              <c:strCache>
                <c:ptCount val="1"/>
                <c:pt idx="0">
                  <c:v>Resto Inversión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.0104086538977989"/>
                  <c:y val="-0.0291438956078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12801452342332"/>
                  <c:y val="-0.0353890160951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416341365825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109140518417462"/>
                  <c:y val="-0.0395524297534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218281036834925"/>
                  <c:y val="-0.0395524297534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416341365825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353890160951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"/>
                  <c:y val="-0.0395524297534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109140518417462"/>
                  <c:y val="-0.0437158434117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"/>
                  <c:y val="-0.0416341365825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709782900602636"/>
                  <c:y val="-0.0395524297534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CREE'!$B$15:$L$15</c:f>
              <c:numCache>
                <c:formatCode>#,##0,,,,_);\(#,##0\)</c:formatCode>
                <c:ptCount val="11"/>
                <c:pt idx="0">
                  <c:v>2.22921576006073E13</c:v>
                </c:pt>
                <c:pt idx="1">
                  <c:v>3.78335828505542E13</c:v>
                </c:pt>
                <c:pt idx="2">
                  <c:v>4.19188495123857E13</c:v>
                </c:pt>
                <c:pt idx="3">
                  <c:v>4.2253084565635E13</c:v>
                </c:pt>
                <c:pt idx="4">
                  <c:v>4.14608757178037E13</c:v>
                </c:pt>
                <c:pt idx="5">
                  <c:v>4.12601509829082E13</c:v>
                </c:pt>
                <c:pt idx="6">
                  <c:v>4.15332170529696E13</c:v>
                </c:pt>
                <c:pt idx="7">
                  <c:v>4.25236391840913E13</c:v>
                </c:pt>
                <c:pt idx="8">
                  <c:v>4.3734253969036E13</c:v>
                </c:pt>
                <c:pt idx="9">
                  <c:v>4.56932086691285E13</c:v>
                </c:pt>
                <c:pt idx="10">
                  <c:v>4.87310196708973E13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333320"/>
        <c:axId val="867317592"/>
      </c:areaChart>
      <c:catAx>
        <c:axId val="867333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7317592"/>
        <c:crosses val="autoZero"/>
        <c:auto val="1"/>
        <c:lblAlgn val="ctr"/>
        <c:lblOffset val="100"/>
        <c:noMultiLvlLbl val="0"/>
      </c:catAx>
      <c:valAx>
        <c:axId val="867317592"/>
        <c:scaling>
          <c:orientation val="minMax"/>
          <c:max val="3.0E14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Billones de $</a:t>
                </a:r>
              </a:p>
            </c:rich>
          </c:tx>
          <c:layout/>
          <c:overlay val="0"/>
        </c:title>
        <c:numFmt formatCode="#,##0,,,,_);\(#,##0\)" sourceLinked="1"/>
        <c:majorTickMark val="out"/>
        <c:minorTickMark val="none"/>
        <c:tickLblPos val="nextTo"/>
        <c:crossAx val="867333320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b="1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46710277966523"/>
          <c:y val="0.0231121910488901"/>
          <c:w val="0.935223809492007"/>
          <c:h val="0.924737610689024"/>
        </c:manualLayout>
      </c:layout>
      <c:lineChart>
        <c:grouping val="standard"/>
        <c:varyColors val="0"/>
        <c:ser>
          <c:idx val="9"/>
          <c:order val="0"/>
          <c:tx>
            <c:strRef>
              <c:f>'Graf TOTAL - con CREE'!$A$17</c:f>
              <c:strCache>
                <c:ptCount val="1"/>
                <c:pt idx="0">
                  <c:v>TOTAL POSIBILDADES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CREE'!$B$17:$L$17</c:f>
              <c:numCache>
                <c:formatCode>#,##0,,,,_);\(#,##0\)</c:formatCode>
                <c:ptCount val="11"/>
                <c:pt idx="0">
                  <c:v>1.6080950903661E14</c:v>
                </c:pt>
                <c:pt idx="1">
                  <c:v>1.6871503512027E14</c:v>
                </c:pt>
                <c:pt idx="2">
                  <c:v>1.72465628290204E14</c:v>
                </c:pt>
                <c:pt idx="3">
                  <c:v>1.78283032626052E14</c:v>
                </c:pt>
                <c:pt idx="4">
                  <c:v>1.8844498886598E14</c:v>
                </c:pt>
                <c:pt idx="5">
                  <c:v>1.97042682637708E14</c:v>
                </c:pt>
                <c:pt idx="6">
                  <c:v>2.08848910076713E14</c:v>
                </c:pt>
                <c:pt idx="7">
                  <c:v>2.21084710766383E14</c:v>
                </c:pt>
                <c:pt idx="8">
                  <c:v>2.34796690769477E14</c:v>
                </c:pt>
                <c:pt idx="9">
                  <c:v>2.50487565859835E14</c:v>
                </c:pt>
                <c:pt idx="10">
                  <c:v>2.68785012805034E14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'Graf TOTAL - con CREE'!$A$4</c:f>
              <c:strCache>
                <c:ptCount val="1"/>
                <c:pt idx="0">
                  <c:v>Total general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das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 TOTAL - con CREE'!$B$1:$L$1</c:f>
              <c:numCache>
                <c:formatCode>General</c:formatCode>
                <c:ptCount val="11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  <c:pt idx="10">
                  <c:v>2023.0</c:v>
                </c:pt>
              </c:numCache>
            </c:numRef>
          </c:cat>
          <c:val>
            <c:numRef>
              <c:f>'Graf TOTAL - con CREE'!$B$4:$L$4</c:f>
              <c:numCache>
                <c:formatCode>#,##0,,,,_);\(#,##0\)</c:formatCode>
                <c:ptCount val="11"/>
                <c:pt idx="0">
                  <c:v>1.6080950903661E14</c:v>
                </c:pt>
                <c:pt idx="1">
                  <c:v>1.92974273329371E14</c:v>
                </c:pt>
                <c:pt idx="2">
                  <c:v>2.0146399727767E14</c:v>
                </c:pt>
                <c:pt idx="3">
                  <c:v>2.06555741750284E14</c:v>
                </c:pt>
                <c:pt idx="4">
                  <c:v>2.1354625229116E14</c:v>
                </c:pt>
                <c:pt idx="5">
                  <c:v>2.21608641923384E14</c:v>
                </c:pt>
                <c:pt idx="6">
                  <c:v>2.30638698430943E14</c:v>
                </c:pt>
                <c:pt idx="7">
                  <c:v>2.40733818632337E14</c:v>
                </c:pt>
                <c:pt idx="8">
                  <c:v>2.52043723202241E14</c:v>
                </c:pt>
                <c:pt idx="9">
                  <c:v>2.62538081692471E14</c:v>
                </c:pt>
                <c:pt idx="10">
                  <c:v>2.76085018871755E14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726664"/>
        <c:axId val="828729640"/>
      </c:lineChart>
      <c:catAx>
        <c:axId val="828726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8729640"/>
        <c:crosses val="autoZero"/>
        <c:auto val="1"/>
        <c:lblAlgn val="ctr"/>
        <c:lblOffset val="100"/>
        <c:noMultiLvlLbl val="0"/>
      </c:catAx>
      <c:valAx>
        <c:axId val="828729640"/>
        <c:scaling>
          <c:orientation val="minMax"/>
          <c:max val="3.0E14"/>
          <c:min val="0.0"/>
        </c:scaling>
        <c:delete val="0"/>
        <c:axPos val="l"/>
        <c:numFmt formatCode="#,##0,,,,_);\(#,##0\)" sourceLinked="1"/>
        <c:majorTickMark val="out"/>
        <c:minorTickMark val="none"/>
        <c:tickLblPos val="nextTo"/>
        <c:crossAx val="828726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710526069737466"/>
          <c:y val="0.0910361540023764"/>
          <c:w val="0.147167906410742"/>
          <c:h val="0.112929972857493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b="1"/>
      </a:pPr>
      <a:endParaRPr lang="es-ES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4" Type="http://schemas.openxmlformats.org/officeDocument/2006/relationships/slide" Target="../slides/slide31.xml"/><Relationship Id="rId1" Type="http://schemas.openxmlformats.org/officeDocument/2006/relationships/slide" Target="../slides/slide22.xml"/><Relationship Id="rId2" Type="http://schemas.openxmlformats.org/officeDocument/2006/relationships/slide" Target="../slides/slide1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D1EC6-3C8D-DC45-84CF-DEDC04147761}" type="doc">
      <dgm:prSet loTypeId="urn:microsoft.com/office/officeart/2005/8/layout/list1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3B15530-575A-8D44-AE4B-8DFC5255BDE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dirty="0" smtClean="0">
              <a:latin typeface="Calibri" pitchFamily="34" charset="0"/>
              <a:cs typeface="Arial Narrow"/>
            </a:rPr>
            <a:t>Marco legal e institucional </a:t>
          </a:r>
          <a:r>
            <a:rPr lang="es-ES" sz="1800" dirty="0" smtClean="0">
              <a:latin typeface="Calibri" pitchFamily="34" charset="0"/>
            </a:rPr>
            <a:t>para la </a:t>
          </a:r>
          <a:r>
            <a:rPr lang="es-ES" sz="1800" dirty="0" err="1" smtClean="0">
              <a:latin typeface="Calibri" pitchFamily="34" charset="0"/>
            </a:rPr>
            <a:t>presupuestación</a:t>
          </a:r>
          <a:r>
            <a:rPr lang="es-ES" sz="1800" dirty="0" smtClean="0">
              <a:latin typeface="Calibri" pitchFamily="34" charset="0"/>
              <a:cs typeface="Arial Narrow"/>
            </a:rPr>
            <a:t> </a:t>
          </a:r>
          <a:endParaRPr lang="es-ES" sz="1800" dirty="0">
            <a:latin typeface="Calibri" pitchFamily="34" charset="0"/>
            <a:cs typeface="Arial Narrow"/>
          </a:endParaRPr>
        </a:p>
      </dgm:t>
    </dgm:pt>
    <dgm:pt modelId="{536B096F-44F7-4644-B74A-BEBF6D76CB7E}" type="par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AA31E630-8994-4241-9A55-C66045A14419}" type="sib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35C48EB-C6DE-6D42-9071-81542494FDB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dirty="0" smtClean="0">
              <a:latin typeface="Calibri" pitchFamily="34" charset="0"/>
              <a:cs typeface="Arial Narrow"/>
            </a:rPr>
            <a:t>Cómo se asigna el gasto</a:t>
          </a:r>
          <a:endParaRPr lang="es-ES" sz="1800" dirty="0">
            <a:latin typeface="Calibri" pitchFamily="34" charset="0"/>
            <a:cs typeface="Arial Narrow"/>
          </a:endParaRPr>
        </a:p>
      </dgm:t>
    </dgm:pt>
    <dgm:pt modelId="{A900CA41-C46D-2B43-B946-E12230E8D4EC}" type="par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0BFE0C3-B3D4-BA45-BEBD-83E24FA8ED9C}" type="sib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601999E1-1718-7D41-8DE5-96A263F4739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dirty="0" smtClean="0">
              <a:latin typeface="Calibri" pitchFamily="34" charset="0"/>
              <a:cs typeface="Arial Narrow"/>
            </a:rPr>
            <a:t>¿Qué falta?</a:t>
          </a:r>
          <a:endParaRPr lang="es-ES" sz="1800" dirty="0">
            <a:latin typeface="Calibri" pitchFamily="34" charset="0"/>
            <a:cs typeface="Arial Narrow"/>
          </a:endParaRPr>
        </a:p>
      </dgm:t>
    </dgm:pt>
    <dgm:pt modelId="{64E2A7DB-A2F9-7944-A6DA-FD594D440C84}" type="par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945041B-040C-3F42-BC30-9DB059B8A619}" type="sib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D11221E-C418-E14F-9F6F-64E99FFF27CA}" type="pres">
      <dgm:prSet presAssocID="{FABD1EC6-3C8D-DC45-84CF-DEDC04147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88C6569-A489-5E4A-BA3C-464754066516}" type="pres">
      <dgm:prSet presAssocID="{13B15530-575A-8D44-AE4B-8DFC5255BDE4}" presName="parentLin" presStyleCnt="0"/>
      <dgm:spPr/>
    </dgm:pt>
    <dgm:pt modelId="{7092D4E7-CCD8-F346-A4D6-4258AD67F289}" type="pres">
      <dgm:prSet presAssocID="{13B15530-575A-8D44-AE4B-8DFC5255BDE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C4B1B34-741E-E242-A4C3-A8E2821D0185}" type="pres">
      <dgm:prSet presAssocID="{13B15530-575A-8D44-AE4B-8DFC5255BD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32A80-A487-E645-80BC-B3A6CB45607B}" type="pres">
      <dgm:prSet presAssocID="{13B15530-575A-8D44-AE4B-8DFC5255BDE4}" presName="negativeSpace" presStyleCnt="0"/>
      <dgm:spPr/>
    </dgm:pt>
    <dgm:pt modelId="{933703AC-8F81-C94C-9AEC-3D0E7D7F61A3}" type="pres">
      <dgm:prSet presAssocID="{13B15530-575A-8D44-AE4B-8DFC5255BDE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D6A25D-9739-B949-A50E-1B6C33F6CFCD}" type="pres">
      <dgm:prSet presAssocID="{AA31E630-8994-4241-9A55-C66045A14419}" presName="spaceBetweenRectangles" presStyleCnt="0"/>
      <dgm:spPr/>
    </dgm:pt>
    <dgm:pt modelId="{F64EA0ED-C767-F146-974D-71572C9C08ED}" type="pres">
      <dgm:prSet presAssocID="{D35C48EB-C6DE-6D42-9071-81542494FDB9}" presName="parentLin" presStyleCnt="0"/>
      <dgm:spPr/>
    </dgm:pt>
    <dgm:pt modelId="{85511754-B9B9-1240-9FD3-65185B4E2CD9}" type="pres">
      <dgm:prSet presAssocID="{D35C48EB-C6DE-6D42-9071-81542494FDB9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D476D9EE-CF25-0D43-B41D-4DEEE7964E41}" type="pres">
      <dgm:prSet presAssocID="{D35C48EB-C6DE-6D42-9071-81542494FD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8AB233-0B29-5B43-9110-C715C362571C}" type="pres">
      <dgm:prSet presAssocID="{D35C48EB-C6DE-6D42-9071-81542494FDB9}" presName="negativeSpace" presStyleCnt="0"/>
      <dgm:spPr/>
    </dgm:pt>
    <dgm:pt modelId="{224F807C-2A70-0442-B303-29A35F79AEB9}" type="pres">
      <dgm:prSet presAssocID="{D35C48EB-C6DE-6D42-9071-81542494FD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655DFA-BC88-2B46-BFAC-55C724FC972C}" type="pres">
      <dgm:prSet presAssocID="{80BFE0C3-B3D4-BA45-BEBD-83E24FA8ED9C}" presName="spaceBetweenRectangles" presStyleCnt="0"/>
      <dgm:spPr/>
    </dgm:pt>
    <dgm:pt modelId="{35E1D3FB-F188-5443-A1AB-DEB9EBBE55BB}" type="pres">
      <dgm:prSet presAssocID="{601999E1-1718-7D41-8DE5-96A263F4739C}" presName="parentLin" presStyleCnt="0"/>
      <dgm:spPr/>
    </dgm:pt>
    <dgm:pt modelId="{F2D6EF39-52EF-7C4E-BEA2-FD77BA79389C}" type="pres">
      <dgm:prSet presAssocID="{601999E1-1718-7D41-8DE5-96A263F4739C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2B4E14E1-C882-1447-B1A1-471BC812D6D1}" type="pres">
      <dgm:prSet presAssocID="{601999E1-1718-7D41-8DE5-96A263F473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152F78-0B0E-0941-BA50-17EBE9EDDB3E}" type="pres">
      <dgm:prSet presAssocID="{601999E1-1718-7D41-8DE5-96A263F4739C}" presName="negativeSpace" presStyleCnt="0"/>
      <dgm:spPr/>
    </dgm:pt>
    <dgm:pt modelId="{0EA064C2-0BD5-6D4C-807C-8A7284A49382}" type="pres">
      <dgm:prSet presAssocID="{601999E1-1718-7D41-8DE5-96A263F4739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769494-EFED-D74D-AA6B-C5CD6ACD8C3E}" srcId="{FABD1EC6-3C8D-DC45-84CF-DEDC04147761}" destId="{D35C48EB-C6DE-6D42-9071-81542494FDB9}" srcOrd="1" destOrd="0" parTransId="{A900CA41-C46D-2B43-B946-E12230E8D4EC}" sibTransId="{80BFE0C3-B3D4-BA45-BEBD-83E24FA8ED9C}"/>
    <dgm:cxn modelId="{55653FD1-6B35-314A-AD7D-162957A68E8A}" srcId="{FABD1EC6-3C8D-DC45-84CF-DEDC04147761}" destId="{13B15530-575A-8D44-AE4B-8DFC5255BDE4}" srcOrd="0" destOrd="0" parTransId="{536B096F-44F7-4644-B74A-BEBF6D76CB7E}" sibTransId="{AA31E630-8994-4241-9A55-C66045A14419}"/>
    <dgm:cxn modelId="{E69A068C-F83D-C740-8739-43922849DE84}" type="presOf" srcId="{13B15530-575A-8D44-AE4B-8DFC5255BDE4}" destId="{7092D4E7-CCD8-F346-A4D6-4258AD67F289}" srcOrd="0" destOrd="0" presId="urn:microsoft.com/office/officeart/2005/8/layout/list1"/>
    <dgm:cxn modelId="{26C085D4-0BB8-4A49-989F-1791B8245ED3}" type="presOf" srcId="{FABD1EC6-3C8D-DC45-84CF-DEDC04147761}" destId="{DD11221E-C418-E14F-9F6F-64E99FFF27CA}" srcOrd="0" destOrd="0" presId="urn:microsoft.com/office/officeart/2005/8/layout/list1"/>
    <dgm:cxn modelId="{AA333C35-F5E5-2C49-AC4E-4F90DF2DDB53}" type="presOf" srcId="{601999E1-1718-7D41-8DE5-96A263F4739C}" destId="{2B4E14E1-C882-1447-B1A1-471BC812D6D1}" srcOrd="1" destOrd="0" presId="urn:microsoft.com/office/officeart/2005/8/layout/list1"/>
    <dgm:cxn modelId="{2FDFAA18-D0B1-724B-BB94-A132E2487266}" srcId="{FABD1EC6-3C8D-DC45-84CF-DEDC04147761}" destId="{601999E1-1718-7D41-8DE5-96A263F4739C}" srcOrd="2" destOrd="0" parTransId="{64E2A7DB-A2F9-7944-A6DA-FD594D440C84}" sibTransId="{8945041B-040C-3F42-BC30-9DB059B8A619}"/>
    <dgm:cxn modelId="{746969BE-0803-104C-87BB-99173A75318A}" type="presOf" srcId="{D35C48EB-C6DE-6D42-9071-81542494FDB9}" destId="{85511754-B9B9-1240-9FD3-65185B4E2CD9}" srcOrd="0" destOrd="0" presId="urn:microsoft.com/office/officeart/2005/8/layout/list1"/>
    <dgm:cxn modelId="{87CD2062-62C3-3245-9DCA-998ADD770189}" type="presOf" srcId="{601999E1-1718-7D41-8DE5-96A263F4739C}" destId="{F2D6EF39-52EF-7C4E-BEA2-FD77BA79389C}" srcOrd="0" destOrd="0" presId="urn:microsoft.com/office/officeart/2005/8/layout/list1"/>
    <dgm:cxn modelId="{09AD403C-3B69-F242-A978-B6E52CA2A16B}" type="presOf" srcId="{D35C48EB-C6DE-6D42-9071-81542494FDB9}" destId="{D476D9EE-CF25-0D43-B41D-4DEEE7964E41}" srcOrd="1" destOrd="0" presId="urn:microsoft.com/office/officeart/2005/8/layout/list1"/>
    <dgm:cxn modelId="{DD8E11F1-168B-A745-B074-7A88E5568C94}" type="presOf" srcId="{13B15530-575A-8D44-AE4B-8DFC5255BDE4}" destId="{AC4B1B34-741E-E242-A4C3-A8E2821D0185}" srcOrd="1" destOrd="0" presId="urn:microsoft.com/office/officeart/2005/8/layout/list1"/>
    <dgm:cxn modelId="{BC8C982C-8F8F-6349-9297-565EF2CB2529}" type="presParOf" srcId="{DD11221E-C418-E14F-9F6F-64E99FFF27CA}" destId="{988C6569-A489-5E4A-BA3C-464754066516}" srcOrd="0" destOrd="0" presId="urn:microsoft.com/office/officeart/2005/8/layout/list1"/>
    <dgm:cxn modelId="{02B148FC-0E67-BB42-80C9-A5FE286560D4}" type="presParOf" srcId="{988C6569-A489-5E4A-BA3C-464754066516}" destId="{7092D4E7-CCD8-F346-A4D6-4258AD67F289}" srcOrd="0" destOrd="0" presId="urn:microsoft.com/office/officeart/2005/8/layout/list1"/>
    <dgm:cxn modelId="{90857BAF-FFEB-024D-982D-ACADFB5F19F5}" type="presParOf" srcId="{988C6569-A489-5E4A-BA3C-464754066516}" destId="{AC4B1B34-741E-E242-A4C3-A8E2821D0185}" srcOrd="1" destOrd="0" presId="urn:microsoft.com/office/officeart/2005/8/layout/list1"/>
    <dgm:cxn modelId="{EBFA4334-23F0-1F45-A68B-9684682F8C59}" type="presParOf" srcId="{DD11221E-C418-E14F-9F6F-64E99FFF27CA}" destId="{59E32A80-A487-E645-80BC-B3A6CB45607B}" srcOrd="1" destOrd="0" presId="urn:microsoft.com/office/officeart/2005/8/layout/list1"/>
    <dgm:cxn modelId="{82BFE014-039C-BC49-8BA4-A9D91C18A529}" type="presParOf" srcId="{DD11221E-C418-E14F-9F6F-64E99FFF27CA}" destId="{933703AC-8F81-C94C-9AEC-3D0E7D7F61A3}" srcOrd="2" destOrd="0" presId="urn:microsoft.com/office/officeart/2005/8/layout/list1"/>
    <dgm:cxn modelId="{7F945EDD-723D-BD4C-8FC8-DD2CC359FEE7}" type="presParOf" srcId="{DD11221E-C418-E14F-9F6F-64E99FFF27CA}" destId="{EDD6A25D-9739-B949-A50E-1B6C33F6CFCD}" srcOrd="3" destOrd="0" presId="urn:microsoft.com/office/officeart/2005/8/layout/list1"/>
    <dgm:cxn modelId="{F69F9962-AB29-1947-9EAC-632BFA672117}" type="presParOf" srcId="{DD11221E-C418-E14F-9F6F-64E99FFF27CA}" destId="{F64EA0ED-C767-F146-974D-71572C9C08ED}" srcOrd="4" destOrd="0" presId="urn:microsoft.com/office/officeart/2005/8/layout/list1"/>
    <dgm:cxn modelId="{42E6344C-351A-5042-83C1-F9B099FEFCA9}" type="presParOf" srcId="{F64EA0ED-C767-F146-974D-71572C9C08ED}" destId="{85511754-B9B9-1240-9FD3-65185B4E2CD9}" srcOrd="0" destOrd="0" presId="urn:microsoft.com/office/officeart/2005/8/layout/list1"/>
    <dgm:cxn modelId="{9BB2B00E-FA95-B644-AC4A-08C722C08ACF}" type="presParOf" srcId="{F64EA0ED-C767-F146-974D-71572C9C08ED}" destId="{D476D9EE-CF25-0D43-B41D-4DEEE7964E41}" srcOrd="1" destOrd="0" presId="urn:microsoft.com/office/officeart/2005/8/layout/list1"/>
    <dgm:cxn modelId="{19EC1E44-B68E-4C43-8A1D-2FBD02617C52}" type="presParOf" srcId="{DD11221E-C418-E14F-9F6F-64E99FFF27CA}" destId="{BA8AB233-0B29-5B43-9110-C715C362571C}" srcOrd="5" destOrd="0" presId="urn:microsoft.com/office/officeart/2005/8/layout/list1"/>
    <dgm:cxn modelId="{D7C7F750-DAD0-0147-B7B9-1E9704CB9AC0}" type="presParOf" srcId="{DD11221E-C418-E14F-9F6F-64E99FFF27CA}" destId="{224F807C-2A70-0442-B303-29A35F79AEB9}" srcOrd="6" destOrd="0" presId="urn:microsoft.com/office/officeart/2005/8/layout/list1"/>
    <dgm:cxn modelId="{05336EC4-7E35-6A4F-9D49-0F058ACD060F}" type="presParOf" srcId="{DD11221E-C418-E14F-9F6F-64E99FFF27CA}" destId="{D2655DFA-BC88-2B46-BFAC-55C724FC972C}" srcOrd="7" destOrd="0" presId="urn:microsoft.com/office/officeart/2005/8/layout/list1"/>
    <dgm:cxn modelId="{1EEEB306-F0D9-8246-A95E-C228A2AAB45B}" type="presParOf" srcId="{DD11221E-C418-E14F-9F6F-64E99FFF27CA}" destId="{35E1D3FB-F188-5443-A1AB-DEB9EBBE55BB}" srcOrd="8" destOrd="0" presId="urn:microsoft.com/office/officeart/2005/8/layout/list1"/>
    <dgm:cxn modelId="{353985AC-D9C1-824E-8E71-34192C7E213C}" type="presParOf" srcId="{35E1D3FB-F188-5443-A1AB-DEB9EBBE55BB}" destId="{F2D6EF39-52EF-7C4E-BEA2-FD77BA79389C}" srcOrd="0" destOrd="0" presId="urn:microsoft.com/office/officeart/2005/8/layout/list1"/>
    <dgm:cxn modelId="{75A2EF6D-95FD-6E41-9B83-AF3AD8193C0B}" type="presParOf" srcId="{35E1D3FB-F188-5443-A1AB-DEB9EBBE55BB}" destId="{2B4E14E1-C882-1447-B1A1-471BC812D6D1}" srcOrd="1" destOrd="0" presId="urn:microsoft.com/office/officeart/2005/8/layout/list1"/>
    <dgm:cxn modelId="{8EAF8B09-AB32-D94A-BE12-A3653974113C}" type="presParOf" srcId="{DD11221E-C418-E14F-9F6F-64E99FFF27CA}" destId="{A1152F78-0B0E-0941-BA50-17EBE9EDDB3E}" srcOrd="9" destOrd="0" presId="urn:microsoft.com/office/officeart/2005/8/layout/list1"/>
    <dgm:cxn modelId="{C709D35F-4ABF-7648-82A6-16D990099E07}" type="presParOf" srcId="{DD11221E-C418-E14F-9F6F-64E99FFF27CA}" destId="{0EA064C2-0BD5-6D4C-807C-8A7284A493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A62D2D-150E-4B10-9D5B-199CBA94D768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3CA1A7EC-41D1-42F3-BB7E-034881C7262C}">
      <dgm:prSet phldrT="[Texto]"/>
      <dgm:spPr/>
      <dgm:t>
        <a:bodyPr/>
        <a:lstStyle/>
        <a:p>
          <a:r>
            <a:rPr lang="es-CO" dirty="0" smtClean="0"/>
            <a:t>Monitoreo semanal </a:t>
          </a:r>
          <a:endParaRPr lang="es-CO" dirty="0"/>
        </a:p>
      </dgm:t>
    </dgm:pt>
    <dgm:pt modelId="{D23E2289-F74E-4B93-8EAA-6C607EF274B6}" type="parTrans" cxnId="{39AA6377-73C7-42D7-8F7F-0C53C225A0F6}">
      <dgm:prSet/>
      <dgm:spPr/>
      <dgm:t>
        <a:bodyPr/>
        <a:lstStyle/>
        <a:p>
          <a:endParaRPr lang="es-CO"/>
        </a:p>
      </dgm:t>
    </dgm:pt>
    <dgm:pt modelId="{38ADA2F1-0567-4EC7-9533-DED62465A691}" type="sibTrans" cxnId="{39AA6377-73C7-42D7-8F7F-0C53C225A0F6}">
      <dgm:prSet/>
      <dgm:spPr/>
      <dgm:t>
        <a:bodyPr/>
        <a:lstStyle/>
        <a:p>
          <a:endParaRPr lang="es-CO"/>
        </a:p>
      </dgm:t>
    </dgm:pt>
    <dgm:pt modelId="{0C6CCCB5-0BC8-449B-80A3-D2A229FA0ADD}">
      <dgm:prSet phldrT="[Texto]"/>
      <dgm:spPr/>
      <dgm:t>
        <a:bodyPr/>
        <a:lstStyle/>
        <a:p>
          <a:r>
            <a:rPr lang="es-CO" dirty="0" smtClean="0"/>
            <a:t>Alertas Tempranas</a:t>
          </a:r>
          <a:endParaRPr lang="es-CO" dirty="0"/>
        </a:p>
      </dgm:t>
    </dgm:pt>
    <dgm:pt modelId="{07CEF2ED-A036-46BC-969C-D0F5738322D7}" type="parTrans" cxnId="{33DB47A2-AAE8-4CE8-818D-4F3C7B892F2F}">
      <dgm:prSet/>
      <dgm:spPr/>
      <dgm:t>
        <a:bodyPr/>
        <a:lstStyle/>
        <a:p>
          <a:endParaRPr lang="es-CO"/>
        </a:p>
      </dgm:t>
    </dgm:pt>
    <dgm:pt modelId="{6384E355-76D2-48F2-BE11-D5F65670E9F9}" type="sibTrans" cxnId="{33DB47A2-AAE8-4CE8-818D-4F3C7B892F2F}">
      <dgm:prSet/>
      <dgm:spPr/>
      <dgm:t>
        <a:bodyPr/>
        <a:lstStyle/>
        <a:p>
          <a:endParaRPr lang="es-CO"/>
        </a:p>
      </dgm:t>
    </dgm:pt>
    <dgm:pt modelId="{4C631666-EAD1-4658-A1EB-2986C184EAFC}">
      <dgm:prSet phldrT="[Texto]"/>
      <dgm:spPr/>
      <dgm:t>
        <a:bodyPr/>
        <a:lstStyle/>
        <a:p>
          <a:r>
            <a:rPr lang="es-CO" dirty="0" smtClean="0"/>
            <a:t>Revisión Ejecución Presupuestal  </a:t>
          </a:r>
          <a:endParaRPr lang="es-CO" dirty="0"/>
        </a:p>
      </dgm:t>
    </dgm:pt>
    <dgm:pt modelId="{6AACF39D-5134-4F05-A7A3-A46BE909EA44}" type="parTrans" cxnId="{B574FFE2-1910-40B9-8834-ECF60CAB102E}">
      <dgm:prSet/>
      <dgm:spPr/>
      <dgm:t>
        <a:bodyPr/>
        <a:lstStyle/>
        <a:p>
          <a:endParaRPr lang="es-CO"/>
        </a:p>
      </dgm:t>
    </dgm:pt>
    <dgm:pt modelId="{51CB2D8A-8660-4A0E-92C3-68CD68C4FB82}" type="sibTrans" cxnId="{B574FFE2-1910-40B9-8834-ECF60CAB102E}">
      <dgm:prSet/>
      <dgm:spPr/>
      <dgm:t>
        <a:bodyPr/>
        <a:lstStyle/>
        <a:p>
          <a:endParaRPr lang="es-CO"/>
        </a:p>
      </dgm:t>
    </dgm:pt>
    <dgm:pt modelId="{27513ED3-A0CD-48BF-81E5-E0C0650C21DA}" type="pres">
      <dgm:prSet presAssocID="{4EA62D2D-150E-4B10-9D5B-199CBA94D76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C7F30AD4-7417-4F8C-885C-0E532A1DBC2F}" type="pres">
      <dgm:prSet presAssocID="{3CA1A7EC-41D1-42F3-BB7E-034881C7262C}" presName="Accent1" presStyleCnt="0"/>
      <dgm:spPr/>
    </dgm:pt>
    <dgm:pt modelId="{13E02B0D-06E0-4648-80B6-57632008E5F8}" type="pres">
      <dgm:prSet presAssocID="{3CA1A7EC-41D1-42F3-BB7E-034881C7262C}" presName="Accent" presStyleLbl="node1" presStyleIdx="0" presStyleCnt="3"/>
      <dgm:spPr/>
    </dgm:pt>
    <dgm:pt modelId="{3E7FA77B-005D-4D04-BF86-CBE5083FB2B0}" type="pres">
      <dgm:prSet presAssocID="{3CA1A7EC-41D1-42F3-BB7E-034881C7262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173651-0DCD-460D-9421-ECA11CC67EAB}" type="pres">
      <dgm:prSet presAssocID="{0C6CCCB5-0BC8-449B-80A3-D2A229FA0ADD}" presName="Accent2" presStyleCnt="0"/>
      <dgm:spPr/>
    </dgm:pt>
    <dgm:pt modelId="{584766A2-49B5-44D3-9BFE-13968D16F65C}" type="pres">
      <dgm:prSet presAssocID="{0C6CCCB5-0BC8-449B-80A3-D2A229FA0ADD}" presName="Accent" presStyleLbl="node1" presStyleIdx="1" presStyleCnt="3"/>
      <dgm:spPr/>
    </dgm:pt>
    <dgm:pt modelId="{DDEE6366-2A13-4034-99A6-CAD3C64A1334}" type="pres">
      <dgm:prSet presAssocID="{0C6CCCB5-0BC8-449B-80A3-D2A229FA0AD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F7B00C-58BC-491A-81A5-4D3BDA1B8773}" type="pres">
      <dgm:prSet presAssocID="{4C631666-EAD1-4658-A1EB-2986C184EAFC}" presName="Accent3" presStyleCnt="0"/>
      <dgm:spPr/>
    </dgm:pt>
    <dgm:pt modelId="{961A17B4-E1D4-4D39-95A6-DA8677A65D12}" type="pres">
      <dgm:prSet presAssocID="{4C631666-EAD1-4658-A1EB-2986C184EAFC}" presName="Accent" presStyleLbl="node1" presStyleIdx="2" presStyleCnt="3"/>
      <dgm:spPr/>
    </dgm:pt>
    <dgm:pt modelId="{6E73D108-CCD9-45C7-884D-C37F177C46E6}" type="pres">
      <dgm:prSet presAssocID="{4C631666-EAD1-4658-A1EB-2986C184EAF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8085A21-7408-1E4A-8A09-0F472A6D5728}" type="presOf" srcId="{4EA62D2D-150E-4B10-9D5B-199CBA94D768}" destId="{27513ED3-A0CD-48BF-81E5-E0C0650C21DA}" srcOrd="0" destOrd="0" presId="urn:microsoft.com/office/officeart/2009/layout/CircleArrowProcess"/>
    <dgm:cxn modelId="{33DB47A2-AAE8-4CE8-818D-4F3C7B892F2F}" srcId="{4EA62D2D-150E-4B10-9D5B-199CBA94D768}" destId="{0C6CCCB5-0BC8-449B-80A3-D2A229FA0ADD}" srcOrd="1" destOrd="0" parTransId="{07CEF2ED-A036-46BC-969C-D0F5738322D7}" sibTransId="{6384E355-76D2-48F2-BE11-D5F65670E9F9}"/>
    <dgm:cxn modelId="{D6E4E7F1-1019-A240-8F7F-93980617A955}" type="presOf" srcId="{0C6CCCB5-0BC8-449B-80A3-D2A229FA0ADD}" destId="{DDEE6366-2A13-4034-99A6-CAD3C64A1334}" srcOrd="0" destOrd="0" presId="urn:microsoft.com/office/officeart/2009/layout/CircleArrowProcess"/>
    <dgm:cxn modelId="{B574FFE2-1910-40B9-8834-ECF60CAB102E}" srcId="{4EA62D2D-150E-4B10-9D5B-199CBA94D768}" destId="{4C631666-EAD1-4658-A1EB-2986C184EAFC}" srcOrd="2" destOrd="0" parTransId="{6AACF39D-5134-4F05-A7A3-A46BE909EA44}" sibTransId="{51CB2D8A-8660-4A0E-92C3-68CD68C4FB82}"/>
    <dgm:cxn modelId="{8EBBBA4C-9062-C742-BA8A-8CFE4D8D9EE6}" type="presOf" srcId="{4C631666-EAD1-4658-A1EB-2986C184EAFC}" destId="{6E73D108-CCD9-45C7-884D-C37F177C46E6}" srcOrd="0" destOrd="0" presId="urn:microsoft.com/office/officeart/2009/layout/CircleArrowProcess"/>
    <dgm:cxn modelId="{39AA6377-73C7-42D7-8F7F-0C53C225A0F6}" srcId="{4EA62D2D-150E-4B10-9D5B-199CBA94D768}" destId="{3CA1A7EC-41D1-42F3-BB7E-034881C7262C}" srcOrd="0" destOrd="0" parTransId="{D23E2289-F74E-4B93-8EAA-6C607EF274B6}" sibTransId="{38ADA2F1-0567-4EC7-9533-DED62465A691}"/>
    <dgm:cxn modelId="{6F55B6BB-7BE5-C645-BE9E-EF0685EA4174}" type="presOf" srcId="{3CA1A7EC-41D1-42F3-BB7E-034881C7262C}" destId="{3E7FA77B-005D-4D04-BF86-CBE5083FB2B0}" srcOrd="0" destOrd="0" presId="urn:microsoft.com/office/officeart/2009/layout/CircleArrowProcess"/>
    <dgm:cxn modelId="{9E1DA150-01EB-AE42-AEA2-758186C0B8F3}" type="presParOf" srcId="{27513ED3-A0CD-48BF-81E5-E0C0650C21DA}" destId="{C7F30AD4-7417-4F8C-885C-0E532A1DBC2F}" srcOrd="0" destOrd="0" presId="urn:microsoft.com/office/officeart/2009/layout/CircleArrowProcess"/>
    <dgm:cxn modelId="{C3CA9FC6-F779-DF49-B026-600B69639098}" type="presParOf" srcId="{C7F30AD4-7417-4F8C-885C-0E532A1DBC2F}" destId="{13E02B0D-06E0-4648-80B6-57632008E5F8}" srcOrd="0" destOrd="0" presId="urn:microsoft.com/office/officeart/2009/layout/CircleArrowProcess"/>
    <dgm:cxn modelId="{EBBAE806-6D0F-4D44-9CCA-020A4B85840E}" type="presParOf" srcId="{27513ED3-A0CD-48BF-81E5-E0C0650C21DA}" destId="{3E7FA77B-005D-4D04-BF86-CBE5083FB2B0}" srcOrd="1" destOrd="0" presId="urn:microsoft.com/office/officeart/2009/layout/CircleArrowProcess"/>
    <dgm:cxn modelId="{9505136B-0B83-994F-88D9-7CC66E02A164}" type="presParOf" srcId="{27513ED3-A0CD-48BF-81E5-E0C0650C21DA}" destId="{E6173651-0DCD-460D-9421-ECA11CC67EAB}" srcOrd="2" destOrd="0" presId="urn:microsoft.com/office/officeart/2009/layout/CircleArrowProcess"/>
    <dgm:cxn modelId="{66DFEA72-DDA6-7644-A9E7-979C3F8F3693}" type="presParOf" srcId="{E6173651-0DCD-460D-9421-ECA11CC67EAB}" destId="{584766A2-49B5-44D3-9BFE-13968D16F65C}" srcOrd="0" destOrd="0" presId="urn:microsoft.com/office/officeart/2009/layout/CircleArrowProcess"/>
    <dgm:cxn modelId="{544720FF-F9A6-074C-8034-CB64EAF0554C}" type="presParOf" srcId="{27513ED3-A0CD-48BF-81E5-E0C0650C21DA}" destId="{DDEE6366-2A13-4034-99A6-CAD3C64A1334}" srcOrd="3" destOrd="0" presId="urn:microsoft.com/office/officeart/2009/layout/CircleArrowProcess"/>
    <dgm:cxn modelId="{C7ED2FA3-53AA-C042-892A-B9DC7B98D1FB}" type="presParOf" srcId="{27513ED3-A0CD-48BF-81E5-E0C0650C21DA}" destId="{A7F7B00C-58BC-491A-81A5-4D3BDA1B8773}" srcOrd="4" destOrd="0" presId="urn:microsoft.com/office/officeart/2009/layout/CircleArrowProcess"/>
    <dgm:cxn modelId="{67F1D786-1C7D-EA46-902E-68B371BC8656}" type="presParOf" srcId="{A7F7B00C-58BC-491A-81A5-4D3BDA1B8773}" destId="{961A17B4-E1D4-4D39-95A6-DA8677A65D12}" srcOrd="0" destOrd="0" presId="urn:microsoft.com/office/officeart/2009/layout/CircleArrowProcess"/>
    <dgm:cxn modelId="{1DCAE767-6349-2B4E-BB86-5528B534EDA9}" type="presParOf" srcId="{27513ED3-A0CD-48BF-81E5-E0C0650C21DA}" destId="{6E73D108-CCD9-45C7-884D-C37F177C46E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55A1ED-64ED-4E83-8268-4A0E603CA133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CDEC0841-C782-48BF-B318-0E2DA9611C38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bg1"/>
              </a:solidFill>
            </a:rPr>
            <a:t>SECTOR</a:t>
          </a:r>
          <a:endParaRPr lang="es-CO" sz="1600" dirty="0">
            <a:solidFill>
              <a:schemeClr val="bg1"/>
            </a:solidFill>
          </a:endParaRPr>
        </a:p>
      </dgm:t>
    </dgm:pt>
    <dgm:pt modelId="{129A0825-D019-417C-B644-336350D39174}" type="parTrans" cxnId="{20D218DD-A1F4-4DF8-B683-FA6A0DA908F5}">
      <dgm:prSet/>
      <dgm:spPr/>
      <dgm:t>
        <a:bodyPr/>
        <a:lstStyle/>
        <a:p>
          <a:endParaRPr lang="es-CO"/>
        </a:p>
      </dgm:t>
    </dgm:pt>
    <dgm:pt modelId="{FFCC31F1-44C8-4E75-BAE8-773BB81E2992}" type="sibTrans" cxnId="{20D218DD-A1F4-4DF8-B683-FA6A0DA908F5}">
      <dgm:prSet/>
      <dgm:spPr/>
      <dgm:t>
        <a:bodyPr/>
        <a:lstStyle/>
        <a:p>
          <a:endParaRPr lang="es-CO"/>
        </a:p>
      </dgm:t>
    </dgm:pt>
    <dgm:pt modelId="{D3130E66-7AC7-42B5-A5F7-3B0584C67F61}">
      <dgm:prSet phldrT="[Texto]" custT="1"/>
      <dgm:spPr/>
      <dgm:t>
        <a:bodyPr/>
        <a:lstStyle/>
        <a:p>
          <a:pPr algn="l"/>
          <a:r>
            <a:rPr lang="es-CO" sz="1200" dirty="0" smtClean="0"/>
            <a:t>Programación mensual de la Ejecución presupuestal (metas)</a:t>
          </a:r>
          <a:endParaRPr lang="es-CO" sz="1200" dirty="0"/>
        </a:p>
      </dgm:t>
    </dgm:pt>
    <dgm:pt modelId="{EA623547-2557-4797-B162-E3D293610DA0}" type="parTrans" cxnId="{82ED6B8A-0E79-4F15-9533-15C59CF1CC40}">
      <dgm:prSet/>
      <dgm:spPr/>
      <dgm:t>
        <a:bodyPr/>
        <a:lstStyle/>
        <a:p>
          <a:endParaRPr lang="es-CO"/>
        </a:p>
      </dgm:t>
    </dgm:pt>
    <dgm:pt modelId="{0D6D377C-FE47-4C35-A54A-20DDDD7B7153}" type="sibTrans" cxnId="{82ED6B8A-0E79-4F15-9533-15C59CF1CC40}">
      <dgm:prSet/>
      <dgm:spPr/>
      <dgm:t>
        <a:bodyPr/>
        <a:lstStyle/>
        <a:p>
          <a:endParaRPr lang="es-CO"/>
        </a:p>
      </dgm:t>
    </dgm:pt>
    <dgm:pt modelId="{20262AF6-49F9-44C1-982B-0254553CBB8A}">
      <dgm:prSet phldrT="[Texto]" custT="1"/>
      <dgm:spPr/>
      <dgm:t>
        <a:bodyPr/>
        <a:lstStyle/>
        <a:p>
          <a:r>
            <a:rPr lang="es-CO" sz="1600" dirty="0" smtClean="0"/>
            <a:t>Ministerio de Hacienda  (DGPPN)</a:t>
          </a:r>
          <a:endParaRPr lang="es-CO" sz="1600" dirty="0"/>
        </a:p>
      </dgm:t>
    </dgm:pt>
    <dgm:pt modelId="{5943D4DC-D368-4967-819B-CE59F078AAE5}" type="parTrans" cxnId="{4AA8E62F-6C0A-48DD-B123-747385EF5580}">
      <dgm:prSet/>
      <dgm:spPr/>
      <dgm:t>
        <a:bodyPr/>
        <a:lstStyle/>
        <a:p>
          <a:endParaRPr lang="es-CO"/>
        </a:p>
      </dgm:t>
    </dgm:pt>
    <dgm:pt modelId="{FE43B6E2-0814-4161-9698-52A6C6519D0E}" type="sibTrans" cxnId="{4AA8E62F-6C0A-48DD-B123-747385EF5580}">
      <dgm:prSet/>
      <dgm:spPr/>
      <dgm:t>
        <a:bodyPr/>
        <a:lstStyle/>
        <a:p>
          <a:endParaRPr lang="es-CO"/>
        </a:p>
      </dgm:t>
    </dgm:pt>
    <dgm:pt modelId="{80AD704F-3670-4CA8-952F-FA8D5A007770}">
      <dgm:prSet phldrT="[Texto]" custT="1"/>
      <dgm:spPr/>
      <dgm:t>
        <a:bodyPr/>
        <a:lstStyle/>
        <a:p>
          <a:r>
            <a:rPr lang="es-CO" sz="1200" dirty="0" smtClean="0"/>
            <a:t>Adquiere compromisos en cuanto al tiempo de sus trámites.</a:t>
          </a:r>
          <a:endParaRPr lang="es-CO" sz="1200" dirty="0"/>
        </a:p>
      </dgm:t>
    </dgm:pt>
    <dgm:pt modelId="{C5D61CDB-8AAA-4066-A4C3-A06C79B60B0E}" type="parTrans" cxnId="{7C711876-FDB3-4877-9096-77A2AE1BF8D1}">
      <dgm:prSet/>
      <dgm:spPr/>
      <dgm:t>
        <a:bodyPr/>
        <a:lstStyle/>
        <a:p>
          <a:endParaRPr lang="es-CO"/>
        </a:p>
      </dgm:t>
    </dgm:pt>
    <dgm:pt modelId="{BD6CC776-327F-4E98-8628-24E65A079A55}" type="sibTrans" cxnId="{7C711876-FDB3-4877-9096-77A2AE1BF8D1}">
      <dgm:prSet/>
      <dgm:spPr/>
      <dgm:t>
        <a:bodyPr/>
        <a:lstStyle/>
        <a:p>
          <a:endParaRPr lang="es-CO"/>
        </a:p>
      </dgm:t>
    </dgm:pt>
    <dgm:pt modelId="{39FBF02E-56E6-4FD6-A0C4-F3B9AEBCA37E}">
      <dgm:prSet phldrT="[Texto]" custT="1"/>
      <dgm:spPr/>
      <dgm:t>
        <a:bodyPr/>
        <a:lstStyle/>
        <a:p>
          <a:r>
            <a:rPr lang="es-CO" sz="1600" dirty="0" smtClean="0"/>
            <a:t>DNP (DIFP)                                                                   </a:t>
          </a:r>
          <a:endParaRPr lang="es-CO" sz="1600" dirty="0"/>
        </a:p>
      </dgm:t>
    </dgm:pt>
    <dgm:pt modelId="{16368215-F006-4917-9776-7F21CED7BEAC}" type="parTrans" cxnId="{B5C486AE-DE8B-4EEB-AB1C-CE22C8542378}">
      <dgm:prSet/>
      <dgm:spPr/>
      <dgm:t>
        <a:bodyPr/>
        <a:lstStyle/>
        <a:p>
          <a:endParaRPr lang="es-CO"/>
        </a:p>
      </dgm:t>
    </dgm:pt>
    <dgm:pt modelId="{E934D2BB-4BDD-4C9F-A072-AABCF9B92120}" type="sibTrans" cxnId="{B5C486AE-DE8B-4EEB-AB1C-CE22C8542378}">
      <dgm:prSet/>
      <dgm:spPr/>
      <dgm:t>
        <a:bodyPr/>
        <a:lstStyle/>
        <a:p>
          <a:endParaRPr lang="es-CO"/>
        </a:p>
      </dgm:t>
    </dgm:pt>
    <dgm:pt modelId="{75839CC5-8E4B-4998-A66C-95E977BD74C6}">
      <dgm:prSet phldrT="[Texto]" custT="1"/>
      <dgm:spPr/>
      <dgm:t>
        <a:bodyPr/>
        <a:lstStyle/>
        <a:p>
          <a:pPr algn="r"/>
          <a:r>
            <a:rPr lang="es-CO" sz="1200" dirty="0" smtClean="0"/>
            <a:t>Compromisos en tiempos                            de respuesta de sus trámites</a:t>
          </a:r>
          <a:endParaRPr lang="es-CO" sz="1200" dirty="0"/>
        </a:p>
      </dgm:t>
    </dgm:pt>
    <dgm:pt modelId="{D41DA35A-8370-4989-B209-484C038C7FE7}" type="parTrans" cxnId="{9AE20489-AD45-47C6-B003-1F13272E8059}">
      <dgm:prSet/>
      <dgm:spPr/>
      <dgm:t>
        <a:bodyPr/>
        <a:lstStyle/>
        <a:p>
          <a:endParaRPr lang="es-CO"/>
        </a:p>
      </dgm:t>
    </dgm:pt>
    <dgm:pt modelId="{923BCDDE-6242-483B-AB2D-B55195606336}" type="sibTrans" cxnId="{9AE20489-AD45-47C6-B003-1F13272E8059}">
      <dgm:prSet/>
      <dgm:spPr/>
      <dgm:t>
        <a:bodyPr/>
        <a:lstStyle/>
        <a:p>
          <a:endParaRPr lang="es-CO"/>
        </a:p>
      </dgm:t>
    </dgm:pt>
    <dgm:pt modelId="{C93F3FBB-8E55-4B59-B7A6-7684331CE206}">
      <dgm:prSet phldrT="[Texto]" custT="1"/>
      <dgm:spPr/>
      <dgm:t>
        <a:bodyPr/>
        <a:lstStyle/>
        <a:p>
          <a:r>
            <a:rPr lang="es-CO" sz="1600" dirty="0" smtClean="0"/>
            <a:t>Alta Consejería para el Buen Gobierno</a:t>
          </a:r>
          <a:endParaRPr lang="es-CO" sz="1600" dirty="0"/>
        </a:p>
      </dgm:t>
    </dgm:pt>
    <dgm:pt modelId="{60B99FE0-F318-43C3-B4FB-6B9308B91AEB}" type="parTrans" cxnId="{FEABC0A4-98DD-48A6-9F69-301EF5063C3A}">
      <dgm:prSet/>
      <dgm:spPr/>
      <dgm:t>
        <a:bodyPr/>
        <a:lstStyle/>
        <a:p>
          <a:endParaRPr lang="es-CO"/>
        </a:p>
      </dgm:t>
    </dgm:pt>
    <dgm:pt modelId="{572CBC2C-A60D-40A2-A748-6A7502F9C707}" type="sibTrans" cxnId="{FEABC0A4-98DD-48A6-9F69-301EF5063C3A}">
      <dgm:prSet/>
      <dgm:spPr/>
      <dgm:t>
        <a:bodyPr/>
        <a:lstStyle/>
        <a:p>
          <a:endParaRPr lang="es-CO"/>
        </a:p>
      </dgm:t>
    </dgm:pt>
    <dgm:pt modelId="{341AA742-7E67-4E7C-B9CF-56A731C04C3C}">
      <dgm:prSet phldrT="[Texto]" custT="1"/>
      <dgm:spPr/>
      <dgm:t>
        <a:bodyPr/>
        <a:lstStyle/>
        <a:p>
          <a:r>
            <a:rPr lang="es-CO" sz="1200" dirty="0" smtClean="0"/>
            <a:t>Hace</a:t>
          </a:r>
          <a:r>
            <a:rPr lang="es-CO" sz="1200" baseline="0" dirty="0" smtClean="0"/>
            <a:t> seguimiento mensual de la ejecución presupuestal.</a:t>
          </a:r>
          <a:endParaRPr lang="es-CO" sz="1200" dirty="0"/>
        </a:p>
      </dgm:t>
    </dgm:pt>
    <dgm:pt modelId="{D4D95ABB-1F07-4E5E-972B-564DBB62F711}" type="parTrans" cxnId="{7D2FF809-4340-47E3-9DA9-A697C6A3C72D}">
      <dgm:prSet/>
      <dgm:spPr/>
      <dgm:t>
        <a:bodyPr/>
        <a:lstStyle/>
        <a:p>
          <a:endParaRPr lang="es-CO"/>
        </a:p>
      </dgm:t>
    </dgm:pt>
    <dgm:pt modelId="{6A0E6F6E-3B1C-4778-A437-6C5301315448}" type="sibTrans" cxnId="{7D2FF809-4340-47E3-9DA9-A697C6A3C72D}">
      <dgm:prSet/>
      <dgm:spPr/>
      <dgm:t>
        <a:bodyPr/>
        <a:lstStyle/>
        <a:p>
          <a:endParaRPr lang="es-CO"/>
        </a:p>
      </dgm:t>
    </dgm:pt>
    <dgm:pt modelId="{A12C3974-FC0B-4FBD-B1F4-3EEE46ABF940}">
      <dgm:prSet phldrT="[Texto]" custT="1"/>
      <dgm:spPr/>
      <dgm:t>
        <a:bodyPr/>
        <a:lstStyle/>
        <a:p>
          <a:pPr algn="just"/>
          <a:r>
            <a:rPr lang="es-CO" sz="1200" dirty="0" smtClean="0"/>
            <a:t>Proceso de identificación de las principales barreras de para ejecutar</a:t>
          </a:r>
          <a:r>
            <a:rPr lang="es-CO" sz="1100" dirty="0" smtClean="0"/>
            <a:t>. </a:t>
          </a:r>
          <a:endParaRPr lang="es-CO" sz="1100" dirty="0"/>
        </a:p>
      </dgm:t>
    </dgm:pt>
    <dgm:pt modelId="{A995EDDD-D9D5-4932-A308-88180DA12848}" type="parTrans" cxnId="{23B7FD31-C951-4273-A019-D56A0B612881}">
      <dgm:prSet/>
      <dgm:spPr/>
      <dgm:t>
        <a:bodyPr/>
        <a:lstStyle/>
        <a:p>
          <a:endParaRPr lang="es-CO"/>
        </a:p>
      </dgm:t>
    </dgm:pt>
    <dgm:pt modelId="{60BD1B00-5E28-4451-9BC4-BEAA169AA35F}" type="sibTrans" cxnId="{23B7FD31-C951-4273-A019-D56A0B612881}">
      <dgm:prSet/>
      <dgm:spPr/>
      <dgm:t>
        <a:bodyPr/>
        <a:lstStyle/>
        <a:p>
          <a:endParaRPr lang="es-CO"/>
        </a:p>
      </dgm:t>
    </dgm:pt>
    <dgm:pt modelId="{3CB876AD-6D22-4701-A5CC-A7172E1437CB}">
      <dgm:prSet phldrT="[Texto]" custT="1"/>
      <dgm:spPr/>
      <dgm:t>
        <a:bodyPr/>
        <a:lstStyle/>
        <a:p>
          <a:pPr algn="just"/>
          <a:endParaRPr lang="es-CO" sz="1200" dirty="0"/>
        </a:p>
      </dgm:t>
    </dgm:pt>
    <dgm:pt modelId="{703ACEB8-AC17-4798-8BA0-AB8F27FEBB35}" type="parTrans" cxnId="{79CFF2A4-CC8E-4B06-8761-D1E397C826C9}">
      <dgm:prSet/>
      <dgm:spPr/>
      <dgm:t>
        <a:bodyPr/>
        <a:lstStyle/>
        <a:p>
          <a:endParaRPr lang="es-CO"/>
        </a:p>
      </dgm:t>
    </dgm:pt>
    <dgm:pt modelId="{4A1ABB2B-79C8-4DE3-AEB7-A02437255B95}" type="sibTrans" cxnId="{79CFF2A4-CC8E-4B06-8761-D1E397C826C9}">
      <dgm:prSet/>
      <dgm:spPr/>
      <dgm:t>
        <a:bodyPr/>
        <a:lstStyle/>
        <a:p>
          <a:endParaRPr lang="es-CO"/>
        </a:p>
      </dgm:t>
    </dgm:pt>
    <dgm:pt modelId="{72EB3C84-DE14-4B4F-9D22-D98E42BE4B8A}">
      <dgm:prSet phldrT="[Texto]" custT="1"/>
      <dgm:spPr/>
      <dgm:t>
        <a:bodyPr/>
        <a:lstStyle/>
        <a:p>
          <a:r>
            <a:rPr lang="es-CO" sz="1200" dirty="0" smtClean="0"/>
            <a:t>Crear un sistema que permite generar alertar tempranas sobre la ejecución de los sectores.</a:t>
          </a:r>
          <a:endParaRPr lang="es-CO" sz="1200" dirty="0"/>
        </a:p>
      </dgm:t>
    </dgm:pt>
    <dgm:pt modelId="{88004DC4-517B-4F81-9863-2EDBB07FC54B}" type="parTrans" cxnId="{AC3FA177-C58C-4947-8B72-86BF50039C65}">
      <dgm:prSet/>
      <dgm:spPr/>
      <dgm:t>
        <a:bodyPr/>
        <a:lstStyle/>
        <a:p>
          <a:endParaRPr lang="es-CO"/>
        </a:p>
      </dgm:t>
    </dgm:pt>
    <dgm:pt modelId="{1355833B-8F33-4278-9F18-25882A21A562}" type="sibTrans" cxnId="{AC3FA177-C58C-4947-8B72-86BF50039C65}">
      <dgm:prSet/>
      <dgm:spPr/>
      <dgm:t>
        <a:bodyPr/>
        <a:lstStyle/>
        <a:p>
          <a:endParaRPr lang="es-CO"/>
        </a:p>
      </dgm:t>
    </dgm:pt>
    <dgm:pt modelId="{C24FCDE0-1FD1-472E-8112-A8FE0E5DD605}">
      <dgm:prSet phldrT="[Texto]"/>
      <dgm:spPr/>
      <dgm:t>
        <a:bodyPr/>
        <a:lstStyle/>
        <a:p>
          <a:pPr algn="l"/>
          <a:endParaRPr lang="es-CO" sz="1500" dirty="0"/>
        </a:p>
      </dgm:t>
    </dgm:pt>
    <dgm:pt modelId="{C0F184CB-2D06-4C36-8836-52EBB5FEFF1D}" type="parTrans" cxnId="{96D6A718-7564-481F-9207-87B52A575755}">
      <dgm:prSet/>
      <dgm:spPr/>
      <dgm:t>
        <a:bodyPr/>
        <a:lstStyle/>
        <a:p>
          <a:endParaRPr lang="es-CO"/>
        </a:p>
      </dgm:t>
    </dgm:pt>
    <dgm:pt modelId="{1A345747-5359-4691-9AA5-401279A16951}" type="sibTrans" cxnId="{96D6A718-7564-481F-9207-87B52A575755}">
      <dgm:prSet/>
      <dgm:spPr/>
      <dgm:t>
        <a:bodyPr/>
        <a:lstStyle/>
        <a:p>
          <a:endParaRPr lang="es-CO"/>
        </a:p>
      </dgm:t>
    </dgm:pt>
    <dgm:pt modelId="{AF205428-803C-4609-8980-B3E9F686D1FB}">
      <dgm:prSet phldrT="[Texto]" custT="1"/>
      <dgm:spPr/>
      <dgm:t>
        <a:bodyPr/>
        <a:lstStyle/>
        <a:p>
          <a:pPr algn="r"/>
          <a:r>
            <a:rPr lang="es-CO" sz="1200" dirty="0" smtClean="0"/>
            <a:t>Seguimiento a los programas de inversión de los sectores.</a:t>
          </a:r>
          <a:endParaRPr lang="es-CO" sz="1200" dirty="0"/>
        </a:p>
      </dgm:t>
    </dgm:pt>
    <dgm:pt modelId="{7BD65D1E-D63A-4B49-A168-1C5A30ADE789}" type="parTrans" cxnId="{82FEC934-0364-4C1D-B7DF-A6B1115F6EE0}">
      <dgm:prSet/>
      <dgm:spPr/>
      <dgm:t>
        <a:bodyPr/>
        <a:lstStyle/>
        <a:p>
          <a:endParaRPr lang="es-CO"/>
        </a:p>
      </dgm:t>
    </dgm:pt>
    <dgm:pt modelId="{F98AA930-01E4-4E2A-89D7-4161B3D7F373}" type="sibTrans" cxnId="{82FEC934-0364-4C1D-B7DF-A6B1115F6EE0}">
      <dgm:prSet/>
      <dgm:spPr/>
      <dgm:t>
        <a:bodyPr/>
        <a:lstStyle/>
        <a:p>
          <a:endParaRPr lang="es-CO"/>
        </a:p>
      </dgm:t>
    </dgm:pt>
    <dgm:pt modelId="{32B33BD2-AE9E-4932-A88D-8D942E149843}">
      <dgm:prSet phldrT="[Texto]" custT="1"/>
      <dgm:spPr/>
      <dgm:t>
        <a:bodyPr/>
        <a:lstStyle/>
        <a:p>
          <a:r>
            <a:rPr lang="es-CO" sz="1200" dirty="0" smtClean="0"/>
            <a:t>Genera alertas tempranas.</a:t>
          </a:r>
          <a:endParaRPr lang="es-CO" sz="1200" dirty="0"/>
        </a:p>
      </dgm:t>
    </dgm:pt>
    <dgm:pt modelId="{AA870531-1DC4-42EE-9A10-D1B83B1F8F12}" type="parTrans" cxnId="{15191A2F-BE92-4C26-B668-61F333ED113B}">
      <dgm:prSet/>
      <dgm:spPr/>
      <dgm:t>
        <a:bodyPr/>
        <a:lstStyle/>
        <a:p>
          <a:endParaRPr lang="es-CO"/>
        </a:p>
      </dgm:t>
    </dgm:pt>
    <dgm:pt modelId="{E5652CF1-0019-468C-A0B5-F7071385D871}" type="sibTrans" cxnId="{15191A2F-BE92-4C26-B668-61F333ED113B}">
      <dgm:prSet/>
      <dgm:spPr/>
      <dgm:t>
        <a:bodyPr/>
        <a:lstStyle/>
        <a:p>
          <a:endParaRPr lang="es-CO"/>
        </a:p>
      </dgm:t>
    </dgm:pt>
    <dgm:pt modelId="{943C0C20-7547-3E44-A8AD-6EACC715298A}" type="pres">
      <dgm:prSet presAssocID="{E255A1ED-64ED-4E83-8268-4A0E603CA13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4C3E61-181C-E54B-8E74-C796FE7E481E}" type="pres">
      <dgm:prSet presAssocID="{E255A1ED-64ED-4E83-8268-4A0E603CA133}" presName="children" presStyleCnt="0"/>
      <dgm:spPr/>
    </dgm:pt>
    <dgm:pt modelId="{AF8E55D6-36B5-E240-9CA9-8858AA2F59EE}" type="pres">
      <dgm:prSet presAssocID="{E255A1ED-64ED-4E83-8268-4A0E603CA133}" presName="child1group" presStyleCnt="0"/>
      <dgm:spPr/>
    </dgm:pt>
    <dgm:pt modelId="{B398B41B-A81A-404B-8BE2-30051209263D}" type="pres">
      <dgm:prSet presAssocID="{E255A1ED-64ED-4E83-8268-4A0E603CA133}" presName="child1" presStyleLbl="bgAcc1" presStyleIdx="0" presStyleCnt="4" custScaleX="134474" custScaleY="98843" custLinFactNeighborX="-23694" custLinFactNeighborY="15334"/>
      <dgm:spPr/>
      <dgm:t>
        <a:bodyPr/>
        <a:lstStyle/>
        <a:p>
          <a:endParaRPr lang="es-ES"/>
        </a:p>
      </dgm:t>
    </dgm:pt>
    <dgm:pt modelId="{E151D51A-9A98-4C46-B1F0-9FA9103D9000}" type="pres">
      <dgm:prSet presAssocID="{E255A1ED-64ED-4E83-8268-4A0E603CA13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AABB3-076E-574B-92DA-3C4879BCE5F7}" type="pres">
      <dgm:prSet presAssocID="{E255A1ED-64ED-4E83-8268-4A0E603CA133}" presName="child2group" presStyleCnt="0"/>
      <dgm:spPr/>
    </dgm:pt>
    <dgm:pt modelId="{F2836792-6532-2D41-BB93-1FEB77DA689C}" type="pres">
      <dgm:prSet presAssocID="{E255A1ED-64ED-4E83-8268-4A0E603CA133}" presName="child2" presStyleLbl="bgAcc1" presStyleIdx="1" presStyleCnt="4" custScaleX="139270" custScaleY="98843" custLinFactNeighborX="30451" custLinFactNeighborY="14775"/>
      <dgm:spPr/>
      <dgm:t>
        <a:bodyPr/>
        <a:lstStyle/>
        <a:p>
          <a:endParaRPr lang="es-ES"/>
        </a:p>
      </dgm:t>
    </dgm:pt>
    <dgm:pt modelId="{733D27B6-05A3-B04E-B7B3-E28FD09E2F27}" type="pres">
      <dgm:prSet presAssocID="{E255A1ED-64ED-4E83-8268-4A0E603CA13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A36202-EE9C-334E-B9F9-468CB8479B1A}" type="pres">
      <dgm:prSet presAssocID="{E255A1ED-64ED-4E83-8268-4A0E603CA133}" presName="child3group" presStyleCnt="0"/>
      <dgm:spPr/>
    </dgm:pt>
    <dgm:pt modelId="{938FBBA6-BC9A-6142-B97C-B065F88306E4}" type="pres">
      <dgm:prSet presAssocID="{E255A1ED-64ED-4E83-8268-4A0E603CA133}" presName="child3" presStyleLbl="bgAcc1" presStyleIdx="2" presStyleCnt="4" custScaleX="139274" custScaleY="98839" custLinFactNeighborX="29372" custLinFactNeighborY="-38408"/>
      <dgm:spPr/>
      <dgm:t>
        <a:bodyPr/>
        <a:lstStyle/>
        <a:p>
          <a:endParaRPr lang="es-ES"/>
        </a:p>
      </dgm:t>
    </dgm:pt>
    <dgm:pt modelId="{E156DF5A-74EF-AE42-867B-D46B583C8485}" type="pres">
      <dgm:prSet presAssocID="{E255A1ED-64ED-4E83-8268-4A0E603CA13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DCB12-E2CA-D544-9558-D1F64561529B}" type="pres">
      <dgm:prSet presAssocID="{E255A1ED-64ED-4E83-8268-4A0E603CA133}" presName="child4group" presStyleCnt="0"/>
      <dgm:spPr/>
    </dgm:pt>
    <dgm:pt modelId="{10F2F27E-0A6A-F944-98FF-E7488A611491}" type="pres">
      <dgm:prSet presAssocID="{E255A1ED-64ED-4E83-8268-4A0E603CA133}" presName="child4" presStyleLbl="bgAcc1" presStyleIdx="3" presStyleCnt="4" custScaleX="142479" custScaleY="98839" custLinFactNeighborX="-28108" custLinFactNeighborY="-34045"/>
      <dgm:spPr/>
      <dgm:t>
        <a:bodyPr/>
        <a:lstStyle/>
        <a:p>
          <a:endParaRPr lang="es-ES"/>
        </a:p>
      </dgm:t>
    </dgm:pt>
    <dgm:pt modelId="{FD18B853-E2C1-124A-87A4-B5A27A26DD39}" type="pres">
      <dgm:prSet presAssocID="{E255A1ED-64ED-4E83-8268-4A0E603CA13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A99E87-1398-D04F-B217-B8D56886CA43}" type="pres">
      <dgm:prSet presAssocID="{E255A1ED-64ED-4E83-8268-4A0E603CA133}" presName="childPlaceholder" presStyleCnt="0"/>
      <dgm:spPr/>
    </dgm:pt>
    <dgm:pt modelId="{4CB57DA2-55A5-6543-B090-43169E43D8A8}" type="pres">
      <dgm:prSet presAssocID="{E255A1ED-64ED-4E83-8268-4A0E603CA133}" presName="circle" presStyleCnt="0"/>
      <dgm:spPr/>
    </dgm:pt>
    <dgm:pt modelId="{EE0B444C-9BED-B14C-9B5F-ADEEA7A02C7F}" type="pres">
      <dgm:prSet presAssocID="{E255A1ED-64ED-4E83-8268-4A0E603CA13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5786E1-92DD-EE41-9E36-7C0CDFE2EFA2}" type="pres">
      <dgm:prSet presAssocID="{E255A1ED-64ED-4E83-8268-4A0E603CA13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0970F-50B8-6442-B9FF-C51E77245534}" type="pres">
      <dgm:prSet presAssocID="{E255A1ED-64ED-4E83-8268-4A0E603CA13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14795-C7ED-514B-BBB7-17DBD45D3CA3}" type="pres">
      <dgm:prSet presAssocID="{E255A1ED-64ED-4E83-8268-4A0E603CA13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17FFEE-4FB1-FA46-8702-205629FE937F}" type="pres">
      <dgm:prSet presAssocID="{E255A1ED-64ED-4E83-8268-4A0E603CA133}" presName="quadrantPlaceholder" presStyleCnt="0"/>
      <dgm:spPr/>
    </dgm:pt>
    <dgm:pt modelId="{28E6F2AD-9352-994D-B02F-F6A55255EC0E}" type="pres">
      <dgm:prSet presAssocID="{E255A1ED-64ED-4E83-8268-4A0E603CA133}" presName="center1" presStyleLbl="fgShp" presStyleIdx="0" presStyleCnt="2"/>
      <dgm:spPr/>
    </dgm:pt>
    <dgm:pt modelId="{FF27692C-B7E5-0F49-A0B4-316A125DC8BA}" type="pres">
      <dgm:prSet presAssocID="{E255A1ED-64ED-4E83-8268-4A0E603CA133}" presName="center2" presStyleLbl="fgShp" presStyleIdx="1" presStyleCnt="2"/>
      <dgm:spPr/>
    </dgm:pt>
  </dgm:ptLst>
  <dgm:cxnLst>
    <dgm:cxn modelId="{B5C486AE-DE8B-4EEB-AB1C-CE22C8542378}" srcId="{E255A1ED-64ED-4E83-8268-4A0E603CA133}" destId="{39FBF02E-56E6-4FD6-A0C4-F3B9AEBCA37E}" srcOrd="2" destOrd="0" parTransId="{16368215-F006-4917-9776-7F21CED7BEAC}" sibTransId="{E934D2BB-4BDD-4C9F-A072-AABCF9B92120}"/>
    <dgm:cxn modelId="{5C59DA10-7EE0-C54F-B2F3-C955C7EBB504}" type="presOf" srcId="{32B33BD2-AE9E-4932-A88D-8D942E149843}" destId="{FD18B853-E2C1-124A-87A4-B5A27A26DD39}" srcOrd="1" destOrd="1" presId="urn:microsoft.com/office/officeart/2005/8/layout/cycle4#1"/>
    <dgm:cxn modelId="{F20DD0C5-CB41-4A4A-A3B7-A4EE987845ED}" type="presOf" srcId="{C24FCDE0-1FD1-472E-8112-A8FE0E5DD605}" destId="{938FBBA6-BC9A-6142-B97C-B065F88306E4}" srcOrd="0" destOrd="2" presId="urn:microsoft.com/office/officeart/2005/8/layout/cycle4#1"/>
    <dgm:cxn modelId="{57D5FAEF-C209-D843-BF89-6CAA931585AA}" type="presOf" srcId="{A12C3974-FC0B-4FBD-B1F4-3EEE46ABF940}" destId="{E151D51A-9A98-4C46-B1F0-9FA9103D9000}" srcOrd="1" destOrd="2" presId="urn:microsoft.com/office/officeart/2005/8/layout/cycle4#1"/>
    <dgm:cxn modelId="{9F1B268B-D196-5A46-ACBD-E34DB2F39D64}" type="presOf" srcId="{3CB876AD-6D22-4701-A5CC-A7172E1437CB}" destId="{E151D51A-9A98-4C46-B1F0-9FA9103D9000}" srcOrd="1" destOrd="1" presId="urn:microsoft.com/office/officeart/2005/8/layout/cycle4#1"/>
    <dgm:cxn modelId="{380A1EA9-60D9-E344-827B-E0BFB11161ED}" type="presOf" srcId="{72EB3C84-DE14-4B4F-9D22-D98E42BE4B8A}" destId="{733D27B6-05A3-B04E-B7B3-E28FD09E2F27}" srcOrd="1" destOrd="1" presId="urn:microsoft.com/office/officeart/2005/8/layout/cycle4#1"/>
    <dgm:cxn modelId="{9AE20489-AD45-47C6-B003-1F13272E8059}" srcId="{39FBF02E-56E6-4FD6-A0C4-F3B9AEBCA37E}" destId="{75839CC5-8E4B-4998-A66C-95E977BD74C6}" srcOrd="0" destOrd="0" parTransId="{D41DA35A-8370-4989-B209-484C038C7FE7}" sibTransId="{923BCDDE-6242-483B-AB2D-B55195606336}"/>
    <dgm:cxn modelId="{2E6E8986-4B54-D143-9D5C-8604E39A3897}" type="presOf" srcId="{D3130E66-7AC7-42B5-A5F7-3B0584C67F61}" destId="{B398B41B-A81A-404B-8BE2-30051209263D}" srcOrd="0" destOrd="0" presId="urn:microsoft.com/office/officeart/2005/8/layout/cycle4#1"/>
    <dgm:cxn modelId="{2A480CD8-6F12-F642-B5A2-2017ED03399A}" type="presOf" srcId="{C93F3FBB-8E55-4B59-B7A6-7684331CE206}" destId="{53214795-C7ED-514B-BBB7-17DBD45D3CA3}" srcOrd="0" destOrd="0" presId="urn:microsoft.com/office/officeart/2005/8/layout/cycle4#1"/>
    <dgm:cxn modelId="{321FA2C5-FF83-664E-BF49-1F28306211E7}" type="presOf" srcId="{A12C3974-FC0B-4FBD-B1F4-3EEE46ABF940}" destId="{B398B41B-A81A-404B-8BE2-30051209263D}" srcOrd="0" destOrd="2" presId="urn:microsoft.com/office/officeart/2005/8/layout/cycle4#1"/>
    <dgm:cxn modelId="{9408C934-3B48-104C-8260-5CF8AC8DE1A6}" type="presOf" srcId="{32B33BD2-AE9E-4932-A88D-8D942E149843}" destId="{10F2F27E-0A6A-F944-98FF-E7488A611491}" srcOrd="0" destOrd="1" presId="urn:microsoft.com/office/officeart/2005/8/layout/cycle4#1"/>
    <dgm:cxn modelId="{27E74D5B-3F9F-7044-A07A-D1246A0914AC}" type="presOf" srcId="{E255A1ED-64ED-4E83-8268-4A0E603CA133}" destId="{943C0C20-7547-3E44-A8AD-6EACC715298A}" srcOrd="0" destOrd="0" presId="urn:microsoft.com/office/officeart/2005/8/layout/cycle4#1"/>
    <dgm:cxn modelId="{15191A2F-BE92-4C26-B668-61F333ED113B}" srcId="{C93F3FBB-8E55-4B59-B7A6-7684331CE206}" destId="{32B33BD2-AE9E-4932-A88D-8D942E149843}" srcOrd="1" destOrd="0" parTransId="{AA870531-1DC4-42EE-9A10-D1B83B1F8F12}" sibTransId="{E5652CF1-0019-468C-A0B5-F7071385D871}"/>
    <dgm:cxn modelId="{7D2FF809-4340-47E3-9DA9-A697C6A3C72D}" srcId="{C93F3FBB-8E55-4B59-B7A6-7684331CE206}" destId="{341AA742-7E67-4E7C-B9CF-56A731C04C3C}" srcOrd="0" destOrd="0" parTransId="{D4D95ABB-1F07-4E5E-972B-564DBB62F711}" sibTransId="{6A0E6F6E-3B1C-4778-A437-6C5301315448}"/>
    <dgm:cxn modelId="{82ED6B8A-0E79-4F15-9533-15C59CF1CC40}" srcId="{CDEC0841-C782-48BF-B318-0E2DA9611C38}" destId="{D3130E66-7AC7-42B5-A5F7-3B0584C67F61}" srcOrd="0" destOrd="0" parTransId="{EA623547-2557-4797-B162-E3D293610DA0}" sibTransId="{0D6D377C-FE47-4C35-A54A-20DDDD7B7153}"/>
    <dgm:cxn modelId="{98BDDFF4-91BA-2C40-BADD-1CF61D6BDFCF}" type="presOf" srcId="{75839CC5-8E4B-4998-A66C-95E977BD74C6}" destId="{938FBBA6-BC9A-6142-B97C-B065F88306E4}" srcOrd="0" destOrd="0" presId="urn:microsoft.com/office/officeart/2005/8/layout/cycle4#1"/>
    <dgm:cxn modelId="{FE93BBDC-E255-F441-B3A7-E542673B6D28}" type="presOf" srcId="{39FBF02E-56E6-4FD6-A0C4-F3B9AEBCA37E}" destId="{69E0970F-50B8-6442-B9FF-C51E77245534}" srcOrd="0" destOrd="0" presId="urn:microsoft.com/office/officeart/2005/8/layout/cycle4#1"/>
    <dgm:cxn modelId="{4AA8E62F-6C0A-48DD-B123-747385EF5580}" srcId="{E255A1ED-64ED-4E83-8268-4A0E603CA133}" destId="{20262AF6-49F9-44C1-982B-0254553CBB8A}" srcOrd="1" destOrd="0" parTransId="{5943D4DC-D368-4967-819B-CE59F078AAE5}" sibTransId="{FE43B6E2-0814-4161-9698-52A6C6519D0E}"/>
    <dgm:cxn modelId="{23B7FD31-C951-4273-A019-D56A0B612881}" srcId="{CDEC0841-C782-48BF-B318-0E2DA9611C38}" destId="{A12C3974-FC0B-4FBD-B1F4-3EEE46ABF940}" srcOrd="2" destOrd="0" parTransId="{A995EDDD-D9D5-4932-A308-88180DA12848}" sibTransId="{60BD1B00-5E28-4451-9BC4-BEAA169AA35F}"/>
    <dgm:cxn modelId="{20D218DD-A1F4-4DF8-B683-FA6A0DA908F5}" srcId="{E255A1ED-64ED-4E83-8268-4A0E603CA133}" destId="{CDEC0841-C782-48BF-B318-0E2DA9611C38}" srcOrd="0" destOrd="0" parTransId="{129A0825-D019-417C-B644-336350D39174}" sibTransId="{FFCC31F1-44C8-4E75-BAE8-773BB81E2992}"/>
    <dgm:cxn modelId="{46D454EE-57AB-9547-A6B5-3D8195AA66C0}" type="presOf" srcId="{D3130E66-7AC7-42B5-A5F7-3B0584C67F61}" destId="{E151D51A-9A98-4C46-B1F0-9FA9103D9000}" srcOrd="1" destOrd="0" presId="urn:microsoft.com/office/officeart/2005/8/layout/cycle4#1"/>
    <dgm:cxn modelId="{1891C721-FE6C-A140-B7A2-640B5F5BDB19}" type="presOf" srcId="{AF205428-803C-4609-8980-B3E9F686D1FB}" destId="{E156DF5A-74EF-AE42-867B-D46B583C8485}" srcOrd="1" destOrd="1" presId="urn:microsoft.com/office/officeart/2005/8/layout/cycle4#1"/>
    <dgm:cxn modelId="{AC3FA177-C58C-4947-8B72-86BF50039C65}" srcId="{20262AF6-49F9-44C1-982B-0254553CBB8A}" destId="{72EB3C84-DE14-4B4F-9D22-D98E42BE4B8A}" srcOrd="1" destOrd="0" parTransId="{88004DC4-517B-4F81-9863-2EDBB07FC54B}" sibTransId="{1355833B-8F33-4278-9F18-25882A21A562}"/>
    <dgm:cxn modelId="{FEABC0A4-98DD-48A6-9F69-301EF5063C3A}" srcId="{E255A1ED-64ED-4E83-8268-4A0E603CA133}" destId="{C93F3FBB-8E55-4B59-B7A6-7684331CE206}" srcOrd="3" destOrd="0" parTransId="{60B99FE0-F318-43C3-B4FB-6B9308B91AEB}" sibTransId="{572CBC2C-A60D-40A2-A748-6A7502F9C707}"/>
    <dgm:cxn modelId="{82FEC934-0364-4C1D-B7DF-A6B1115F6EE0}" srcId="{39FBF02E-56E6-4FD6-A0C4-F3B9AEBCA37E}" destId="{AF205428-803C-4609-8980-B3E9F686D1FB}" srcOrd="1" destOrd="0" parTransId="{7BD65D1E-D63A-4B49-A168-1C5A30ADE789}" sibTransId="{F98AA930-01E4-4E2A-89D7-4161B3D7F373}"/>
    <dgm:cxn modelId="{7C711876-FDB3-4877-9096-77A2AE1BF8D1}" srcId="{20262AF6-49F9-44C1-982B-0254553CBB8A}" destId="{80AD704F-3670-4CA8-952F-FA8D5A007770}" srcOrd="0" destOrd="0" parTransId="{C5D61CDB-8AAA-4066-A4C3-A06C79B60B0E}" sibTransId="{BD6CC776-327F-4E98-8628-24E65A079A55}"/>
    <dgm:cxn modelId="{463AC35A-358C-D74E-BBBE-B2F714D18A0A}" type="presOf" srcId="{20262AF6-49F9-44C1-982B-0254553CBB8A}" destId="{A85786E1-92DD-EE41-9E36-7C0CDFE2EFA2}" srcOrd="0" destOrd="0" presId="urn:microsoft.com/office/officeart/2005/8/layout/cycle4#1"/>
    <dgm:cxn modelId="{5D5A1458-E485-C048-B97A-455ECB2304D0}" type="presOf" srcId="{341AA742-7E67-4E7C-B9CF-56A731C04C3C}" destId="{FD18B853-E2C1-124A-87A4-B5A27A26DD39}" srcOrd="1" destOrd="0" presId="urn:microsoft.com/office/officeart/2005/8/layout/cycle4#1"/>
    <dgm:cxn modelId="{1F6AB518-1626-E643-A4E6-9735C859E1A7}" type="presOf" srcId="{80AD704F-3670-4CA8-952F-FA8D5A007770}" destId="{733D27B6-05A3-B04E-B7B3-E28FD09E2F27}" srcOrd="1" destOrd="0" presId="urn:microsoft.com/office/officeart/2005/8/layout/cycle4#1"/>
    <dgm:cxn modelId="{B01EE93F-A4CB-894E-AA94-65EDA2D20F29}" type="presOf" srcId="{80AD704F-3670-4CA8-952F-FA8D5A007770}" destId="{F2836792-6532-2D41-BB93-1FEB77DA689C}" srcOrd="0" destOrd="0" presId="urn:microsoft.com/office/officeart/2005/8/layout/cycle4#1"/>
    <dgm:cxn modelId="{79CFF2A4-CC8E-4B06-8761-D1E397C826C9}" srcId="{CDEC0841-C782-48BF-B318-0E2DA9611C38}" destId="{3CB876AD-6D22-4701-A5CC-A7172E1437CB}" srcOrd="1" destOrd="0" parTransId="{703ACEB8-AC17-4798-8BA0-AB8F27FEBB35}" sibTransId="{4A1ABB2B-79C8-4DE3-AEB7-A02437255B95}"/>
    <dgm:cxn modelId="{A1C1A939-FB2F-5244-960B-CF36FD24A22D}" type="presOf" srcId="{3CB876AD-6D22-4701-A5CC-A7172E1437CB}" destId="{B398B41B-A81A-404B-8BE2-30051209263D}" srcOrd="0" destOrd="1" presId="urn:microsoft.com/office/officeart/2005/8/layout/cycle4#1"/>
    <dgm:cxn modelId="{96D6A718-7564-481F-9207-87B52A575755}" srcId="{39FBF02E-56E6-4FD6-A0C4-F3B9AEBCA37E}" destId="{C24FCDE0-1FD1-472E-8112-A8FE0E5DD605}" srcOrd="2" destOrd="0" parTransId="{C0F184CB-2D06-4C36-8836-52EBB5FEFF1D}" sibTransId="{1A345747-5359-4691-9AA5-401279A16951}"/>
    <dgm:cxn modelId="{17196EFB-5ED7-004B-800A-6F28606EAFCB}" type="presOf" srcId="{AF205428-803C-4609-8980-B3E9F686D1FB}" destId="{938FBBA6-BC9A-6142-B97C-B065F88306E4}" srcOrd="0" destOrd="1" presId="urn:microsoft.com/office/officeart/2005/8/layout/cycle4#1"/>
    <dgm:cxn modelId="{65B4325C-E783-2D48-82A8-C777EF2FCC60}" type="presOf" srcId="{341AA742-7E67-4E7C-B9CF-56A731C04C3C}" destId="{10F2F27E-0A6A-F944-98FF-E7488A611491}" srcOrd="0" destOrd="0" presId="urn:microsoft.com/office/officeart/2005/8/layout/cycle4#1"/>
    <dgm:cxn modelId="{90FB6E4E-9478-ED4D-B058-0C3442FAC87B}" type="presOf" srcId="{C24FCDE0-1FD1-472E-8112-A8FE0E5DD605}" destId="{E156DF5A-74EF-AE42-867B-D46B583C8485}" srcOrd="1" destOrd="2" presId="urn:microsoft.com/office/officeart/2005/8/layout/cycle4#1"/>
    <dgm:cxn modelId="{CCD38AD5-F25A-4B44-B1C0-EE120D6AECFD}" type="presOf" srcId="{75839CC5-8E4B-4998-A66C-95E977BD74C6}" destId="{E156DF5A-74EF-AE42-867B-D46B583C8485}" srcOrd="1" destOrd="0" presId="urn:microsoft.com/office/officeart/2005/8/layout/cycle4#1"/>
    <dgm:cxn modelId="{5D0008C9-0949-FC45-9D43-F6B8806081BF}" type="presOf" srcId="{CDEC0841-C782-48BF-B318-0E2DA9611C38}" destId="{EE0B444C-9BED-B14C-9B5F-ADEEA7A02C7F}" srcOrd="0" destOrd="0" presId="urn:microsoft.com/office/officeart/2005/8/layout/cycle4#1"/>
    <dgm:cxn modelId="{A5108D5F-557E-6543-9F36-BA835B17D0F5}" type="presOf" srcId="{72EB3C84-DE14-4B4F-9D22-D98E42BE4B8A}" destId="{F2836792-6532-2D41-BB93-1FEB77DA689C}" srcOrd="0" destOrd="1" presId="urn:microsoft.com/office/officeart/2005/8/layout/cycle4#1"/>
    <dgm:cxn modelId="{689343BB-98D3-D546-A2F0-A648A46054C5}" type="presParOf" srcId="{943C0C20-7547-3E44-A8AD-6EACC715298A}" destId="{164C3E61-181C-E54B-8E74-C796FE7E481E}" srcOrd="0" destOrd="0" presId="urn:microsoft.com/office/officeart/2005/8/layout/cycle4#1"/>
    <dgm:cxn modelId="{37FE5D07-53B5-AF4E-8AF7-E033534E9528}" type="presParOf" srcId="{164C3E61-181C-E54B-8E74-C796FE7E481E}" destId="{AF8E55D6-36B5-E240-9CA9-8858AA2F59EE}" srcOrd="0" destOrd="0" presId="urn:microsoft.com/office/officeart/2005/8/layout/cycle4#1"/>
    <dgm:cxn modelId="{1D735C33-3656-0746-A491-28669E20A4E2}" type="presParOf" srcId="{AF8E55D6-36B5-E240-9CA9-8858AA2F59EE}" destId="{B398B41B-A81A-404B-8BE2-30051209263D}" srcOrd="0" destOrd="0" presId="urn:microsoft.com/office/officeart/2005/8/layout/cycle4#1"/>
    <dgm:cxn modelId="{86683F88-D3EF-F641-A0EE-A59E3ADDA1C6}" type="presParOf" srcId="{AF8E55D6-36B5-E240-9CA9-8858AA2F59EE}" destId="{E151D51A-9A98-4C46-B1F0-9FA9103D9000}" srcOrd="1" destOrd="0" presId="urn:microsoft.com/office/officeart/2005/8/layout/cycle4#1"/>
    <dgm:cxn modelId="{91A8C58C-80E4-DB44-8E2A-0ADAB02F47F7}" type="presParOf" srcId="{164C3E61-181C-E54B-8E74-C796FE7E481E}" destId="{C75AABB3-076E-574B-92DA-3C4879BCE5F7}" srcOrd="1" destOrd="0" presId="urn:microsoft.com/office/officeart/2005/8/layout/cycle4#1"/>
    <dgm:cxn modelId="{B5C73C16-33BE-D04A-82BF-111AE88EBA66}" type="presParOf" srcId="{C75AABB3-076E-574B-92DA-3C4879BCE5F7}" destId="{F2836792-6532-2D41-BB93-1FEB77DA689C}" srcOrd="0" destOrd="0" presId="urn:microsoft.com/office/officeart/2005/8/layout/cycle4#1"/>
    <dgm:cxn modelId="{FC641245-FF1D-4743-8260-B97CE1FE4C51}" type="presParOf" srcId="{C75AABB3-076E-574B-92DA-3C4879BCE5F7}" destId="{733D27B6-05A3-B04E-B7B3-E28FD09E2F27}" srcOrd="1" destOrd="0" presId="urn:microsoft.com/office/officeart/2005/8/layout/cycle4#1"/>
    <dgm:cxn modelId="{A8AF018D-45A2-EF47-A931-BF834457D606}" type="presParOf" srcId="{164C3E61-181C-E54B-8E74-C796FE7E481E}" destId="{6AA36202-EE9C-334E-B9F9-468CB8479B1A}" srcOrd="2" destOrd="0" presId="urn:microsoft.com/office/officeart/2005/8/layout/cycle4#1"/>
    <dgm:cxn modelId="{0F04828F-32CC-8043-A19B-EDD4F5F755ED}" type="presParOf" srcId="{6AA36202-EE9C-334E-B9F9-468CB8479B1A}" destId="{938FBBA6-BC9A-6142-B97C-B065F88306E4}" srcOrd="0" destOrd="0" presId="urn:microsoft.com/office/officeart/2005/8/layout/cycle4#1"/>
    <dgm:cxn modelId="{1095B8A2-E8E8-E54E-A4E2-7D755FC95F85}" type="presParOf" srcId="{6AA36202-EE9C-334E-B9F9-468CB8479B1A}" destId="{E156DF5A-74EF-AE42-867B-D46B583C8485}" srcOrd="1" destOrd="0" presId="urn:microsoft.com/office/officeart/2005/8/layout/cycle4#1"/>
    <dgm:cxn modelId="{67C4014D-7074-1544-8E5E-21EAED535CA7}" type="presParOf" srcId="{164C3E61-181C-E54B-8E74-C796FE7E481E}" destId="{2E4DCB12-E2CA-D544-9558-D1F64561529B}" srcOrd="3" destOrd="0" presId="urn:microsoft.com/office/officeart/2005/8/layout/cycle4#1"/>
    <dgm:cxn modelId="{E3E9A7A1-D1E4-474D-BE6A-7A8F6D8418E0}" type="presParOf" srcId="{2E4DCB12-E2CA-D544-9558-D1F64561529B}" destId="{10F2F27E-0A6A-F944-98FF-E7488A611491}" srcOrd="0" destOrd="0" presId="urn:microsoft.com/office/officeart/2005/8/layout/cycle4#1"/>
    <dgm:cxn modelId="{AFF84C3B-B534-9040-BF50-0CE569553305}" type="presParOf" srcId="{2E4DCB12-E2CA-D544-9558-D1F64561529B}" destId="{FD18B853-E2C1-124A-87A4-B5A27A26DD39}" srcOrd="1" destOrd="0" presId="urn:microsoft.com/office/officeart/2005/8/layout/cycle4#1"/>
    <dgm:cxn modelId="{5562883F-4A85-0040-BF10-BBFA551C932A}" type="presParOf" srcId="{164C3E61-181C-E54B-8E74-C796FE7E481E}" destId="{B8A99E87-1398-D04F-B217-B8D56886CA43}" srcOrd="4" destOrd="0" presId="urn:microsoft.com/office/officeart/2005/8/layout/cycle4#1"/>
    <dgm:cxn modelId="{5A063193-6367-2D41-B8A8-B76E3C0AEFC0}" type="presParOf" srcId="{943C0C20-7547-3E44-A8AD-6EACC715298A}" destId="{4CB57DA2-55A5-6543-B090-43169E43D8A8}" srcOrd="1" destOrd="0" presId="urn:microsoft.com/office/officeart/2005/8/layout/cycle4#1"/>
    <dgm:cxn modelId="{43F465A6-615F-5143-A207-AD02445ED513}" type="presParOf" srcId="{4CB57DA2-55A5-6543-B090-43169E43D8A8}" destId="{EE0B444C-9BED-B14C-9B5F-ADEEA7A02C7F}" srcOrd="0" destOrd="0" presId="urn:microsoft.com/office/officeart/2005/8/layout/cycle4#1"/>
    <dgm:cxn modelId="{57FDDB15-77E4-7140-A817-18505897F069}" type="presParOf" srcId="{4CB57DA2-55A5-6543-B090-43169E43D8A8}" destId="{A85786E1-92DD-EE41-9E36-7C0CDFE2EFA2}" srcOrd="1" destOrd="0" presId="urn:microsoft.com/office/officeart/2005/8/layout/cycle4#1"/>
    <dgm:cxn modelId="{37AE9061-C047-DF4A-B409-E07D04499D35}" type="presParOf" srcId="{4CB57DA2-55A5-6543-B090-43169E43D8A8}" destId="{69E0970F-50B8-6442-B9FF-C51E77245534}" srcOrd="2" destOrd="0" presId="urn:microsoft.com/office/officeart/2005/8/layout/cycle4#1"/>
    <dgm:cxn modelId="{4B8FC6A9-0F1E-354E-9736-163A403FC07C}" type="presParOf" srcId="{4CB57DA2-55A5-6543-B090-43169E43D8A8}" destId="{53214795-C7ED-514B-BBB7-17DBD45D3CA3}" srcOrd="3" destOrd="0" presId="urn:microsoft.com/office/officeart/2005/8/layout/cycle4#1"/>
    <dgm:cxn modelId="{C6E4F299-7359-6143-A9CC-076A6772AE14}" type="presParOf" srcId="{4CB57DA2-55A5-6543-B090-43169E43D8A8}" destId="{3817FFEE-4FB1-FA46-8702-205629FE937F}" srcOrd="4" destOrd="0" presId="urn:microsoft.com/office/officeart/2005/8/layout/cycle4#1"/>
    <dgm:cxn modelId="{C4809109-FE3D-D041-8961-9307C9B48F4F}" type="presParOf" srcId="{943C0C20-7547-3E44-A8AD-6EACC715298A}" destId="{28E6F2AD-9352-994D-B02F-F6A55255EC0E}" srcOrd="2" destOrd="0" presId="urn:microsoft.com/office/officeart/2005/8/layout/cycle4#1"/>
    <dgm:cxn modelId="{3B70CD35-D5B9-064C-9F44-CDCD29FCFC0C}" type="presParOf" srcId="{943C0C20-7547-3E44-A8AD-6EACC715298A}" destId="{FF27692C-B7E5-0F49-A0B4-316A125DC8B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1E020A-50F5-9A45-B9D4-2BFC58800011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FC9479-C15B-6347-83F5-5C0E633E35A8}">
      <dgm:prSet phldrT="[Texto]" custT="1"/>
      <dgm:spPr/>
      <dgm:t>
        <a:bodyPr/>
        <a:lstStyle/>
        <a:p>
          <a:r>
            <a:rPr lang="es-ES" sz="1050" dirty="0" smtClean="0"/>
            <a:t>Revisión Ejecución Presupuestal</a:t>
          </a:r>
          <a:endParaRPr lang="es-ES" sz="1050" dirty="0"/>
        </a:p>
      </dgm:t>
    </dgm:pt>
    <dgm:pt modelId="{28C51979-C4BC-2246-80B3-1E186C9717FA}" type="parTrans" cxnId="{7478D713-8DF1-DF4F-A6A7-505A4719AA01}">
      <dgm:prSet/>
      <dgm:spPr/>
      <dgm:t>
        <a:bodyPr/>
        <a:lstStyle/>
        <a:p>
          <a:endParaRPr lang="es-ES" sz="1050"/>
        </a:p>
      </dgm:t>
    </dgm:pt>
    <dgm:pt modelId="{3FEC3B8F-3DCB-F648-B606-0275538663D8}" type="sibTrans" cxnId="{7478D713-8DF1-DF4F-A6A7-505A4719AA01}">
      <dgm:prSet/>
      <dgm:spPr/>
      <dgm:t>
        <a:bodyPr/>
        <a:lstStyle/>
        <a:p>
          <a:endParaRPr lang="es-ES" sz="1050"/>
        </a:p>
      </dgm:t>
    </dgm:pt>
    <dgm:pt modelId="{57C1135A-6BFA-EF46-A9A4-E66267355307}">
      <dgm:prSet phldrT="[Texto]" custT="1"/>
      <dgm:spPr/>
      <dgm:t>
        <a:bodyPr/>
        <a:lstStyle/>
        <a:p>
          <a:r>
            <a:rPr lang="es-ES" sz="1050" dirty="0" smtClean="0"/>
            <a:t>Establecer los sectores que requieren convenio de desempeño</a:t>
          </a:r>
          <a:endParaRPr lang="es-ES" sz="1050" dirty="0"/>
        </a:p>
      </dgm:t>
    </dgm:pt>
    <dgm:pt modelId="{88BCABB9-6EB0-7041-A331-99E0FF493200}" type="parTrans" cxnId="{4111A51B-194C-524F-8923-85D92BA8C531}">
      <dgm:prSet/>
      <dgm:spPr/>
      <dgm:t>
        <a:bodyPr/>
        <a:lstStyle/>
        <a:p>
          <a:endParaRPr lang="es-ES" sz="1050"/>
        </a:p>
      </dgm:t>
    </dgm:pt>
    <dgm:pt modelId="{66A56B6F-13F3-F440-B37B-367D482F73A4}" type="sibTrans" cxnId="{4111A51B-194C-524F-8923-85D92BA8C531}">
      <dgm:prSet/>
      <dgm:spPr/>
      <dgm:t>
        <a:bodyPr/>
        <a:lstStyle/>
        <a:p>
          <a:endParaRPr lang="es-ES" sz="1050"/>
        </a:p>
      </dgm:t>
    </dgm:pt>
    <dgm:pt modelId="{437D323F-F94F-6249-B3FD-929A9DA0163F}">
      <dgm:prSet phldrT="[Texto]" custT="1"/>
      <dgm:spPr/>
      <dgm:t>
        <a:bodyPr/>
        <a:lstStyle/>
        <a:p>
          <a:r>
            <a:rPr lang="es-ES" sz="1050" dirty="0" smtClean="0"/>
            <a:t>Convenios de desempeño con los sectores seleccionados</a:t>
          </a:r>
          <a:endParaRPr lang="es-ES" sz="1050" dirty="0"/>
        </a:p>
      </dgm:t>
    </dgm:pt>
    <dgm:pt modelId="{4B34066A-EDF2-2E43-89E3-B04C9A4A0FDF}" type="parTrans" cxnId="{B4EA37AA-1331-0D4A-99C6-A5899462F5E8}">
      <dgm:prSet/>
      <dgm:spPr/>
      <dgm:t>
        <a:bodyPr/>
        <a:lstStyle/>
        <a:p>
          <a:endParaRPr lang="es-ES" sz="1050"/>
        </a:p>
      </dgm:t>
    </dgm:pt>
    <dgm:pt modelId="{9BE322D9-2688-024B-AD60-94C27E61F4E3}" type="sibTrans" cxnId="{B4EA37AA-1331-0D4A-99C6-A5899462F5E8}">
      <dgm:prSet/>
      <dgm:spPr/>
      <dgm:t>
        <a:bodyPr/>
        <a:lstStyle/>
        <a:p>
          <a:endParaRPr lang="es-ES" sz="1050"/>
        </a:p>
      </dgm:t>
    </dgm:pt>
    <dgm:pt modelId="{6D1BCCDF-5110-AB46-ADCD-2F7BD7EFDDD7}">
      <dgm:prSet phldrT="[Texto]" custT="1"/>
      <dgm:spPr/>
      <dgm:t>
        <a:bodyPr/>
        <a:lstStyle/>
        <a:p>
          <a:r>
            <a:rPr lang="es-ES" sz="1050" dirty="0" smtClean="0"/>
            <a:t>Taller de Buen Gobierno</a:t>
          </a:r>
          <a:endParaRPr lang="es-ES" sz="1050" dirty="0"/>
        </a:p>
      </dgm:t>
    </dgm:pt>
    <dgm:pt modelId="{E0E133D5-02C5-A843-B518-B2E51A9708B6}" type="parTrans" cxnId="{B6005E03-47B0-FC48-8FCC-D04EA151933C}">
      <dgm:prSet/>
      <dgm:spPr/>
      <dgm:t>
        <a:bodyPr/>
        <a:lstStyle/>
        <a:p>
          <a:endParaRPr lang="es-ES" sz="1050"/>
        </a:p>
      </dgm:t>
    </dgm:pt>
    <dgm:pt modelId="{A1CC6AEF-7C94-6A41-90BD-236AF69F86F6}" type="sibTrans" cxnId="{B6005E03-47B0-FC48-8FCC-D04EA151933C}">
      <dgm:prSet/>
      <dgm:spPr/>
      <dgm:t>
        <a:bodyPr/>
        <a:lstStyle/>
        <a:p>
          <a:endParaRPr lang="es-ES" sz="1050"/>
        </a:p>
      </dgm:t>
    </dgm:pt>
    <dgm:pt modelId="{A300F4F8-7EB9-494B-AA1C-89232B3DE0B9}">
      <dgm:prSet phldrT="[Texto]" custT="1"/>
      <dgm:spPr/>
      <dgm:t>
        <a:bodyPr/>
        <a:lstStyle/>
        <a:p>
          <a:r>
            <a:rPr lang="es-ES" sz="1050" dirty="0" smtClean="0"/>
            <a:t>Cierre de fin de año.</a:t>
          </a:r>
          <a:endParaRPr lang="es-ES" sz="1050" dirty="0"/>
        </a:p>
      </dgm:t>
    </dgm:pt>
    <dgm:pt modelId="{B30E567E-F796-F040-81FB-1D2614F7D74A}" type="parTrans" cxnId="{84451729-DB07-B34C-9748-EC397E169719}">
      <dgm:prSet/>
      <dgm:spPr/>
      <dgm:t>
        <a:bodyPr/>
        <a:lstStyle/>
        <a:p>
          <a:endParaRPr lang="es-ES" sz="1050"/>
        </a:p>
      </dgm:t>
    </dgm:pt>
    <dgm:pt modelId="{13940967-AA8F-B746-B246-C87A27C031D4}" type="sibTrans" cxnId="{84451729-DB07-B34C-9748-EC397E169719}">
      <dgm:prSet/>
      <dgm:spPr/>
      <dgm:t>
        <a:bodyPr/>
        <a:lstStyle/>
        <a:p>
          <a:endParaRPr lang="es-ES" sz="1050"/>
        </a:p>
      </dgm:t>
    </dgm:pt>
    <dgm:pt modelId="{EF3C5B30-CD4C-4212-A08E-7BB9011F8354}">
      <dgm:prSet phldrT="[Texto]" custT="1"/>
      <dgm:spPr/>
      <dgm:t>
        <a:bodyPr/>
        <a:lstStyle/>
        <a:p>
          <a:r>
            <a:rPr lang="es-ES" sz="1050" dirty="0" smtClean="0"/>
            <a:t>Seguimiento Mensual de la Ejecución Presupuestal</a:t>
          </a:r>
          <a:endParaRPr lang="es-ES" sz="1050" dirty="0"/>
        </a:p>
      </dgm:t>
    </dgm:pt>
    <dgm:pt modelId="{15053EB0-EC01-40EB-9459-9E4650E5F7B1}" type="parTrans" cxnId="{8197ECBE-F379-4B54-9F86-0A9FFEC186A3}">
      <dgm:prSet/>
      <dgm:spPr/>
      <dgm:t>
        <a:bodyPr/>
        <a:lstStyle/>
        <a:p>
          <a:endParaRPr lang="es-ES" sz="1050"/>
        </a:p>
      </dgm:t>
    </dgm:pt>
    <dgm:pt modelId="{8BDA3276-1FC9-47FA-8F35-0E0E840B1BF3}" type="sibTrans" cxnId="{8197ECBE-F379-4B54-9F86-0A9FFEC186A3}">
      <dgm:prSet/>
      <dgm:spPr/>
      <dgm:t>
        <a:bodyPr/>
        <a:lstStyle/>
        <a:p>
          <a:endParaRPr lang="es-ES" sz="1050"/>
        </a:p>
      </dgm:t>
    </dgm:pt>
    <dgm:pt modelId="{09362A76-A541-4562-A65B-FC833EFE52BD}">
      <dgm:prSet phldrT="[Texto]" custT="1"/>
      <dgm:spPr/>
      <dgm:t>
        <a:bodyPr/>
        <a:lstStyle/>
        <a:p>
          <a:r>
            <a:rPr lang="es-ES" sz="1050" dirty="0" smtClean="0"/>
            <a:t>Programación de metas para cada uno de los meses del año.</a:t>
          </a:r>
        </a:p>
        <a:p>
          <a:r>
            <a:rPr lang="es-ES" sz="1050" dirty="0" smtClean="0"/>
            <a:t>Revisión de las principales barreras para ejecutar </a:t>
          </a:r>
          <a:endParaRPr lang="es-ES" sz="1050" dirty="0"/>
        </a:p>
      </dgm:t>
    </dgm:pt>
    <dgm:pt modelId="{599F4FBF-F524-4BEE-861D-5601D6EA4C0E}" type="parTrans" cxnId="{327B15B8-7795-4002-9726-21EBD59F4BEF}">
      <dgm:prSet/>
      <dgm:spPr/>
      <dgm:t>
        <a:bodyPr/>
        <a:lstStyle/>
        <a:p>
          <a:endParaRPr lang="es-ES" sz="1050"/>
        </a:p>
      </dgm:t>
    </dgm:pt>
    <dgm:pt modelId="{9711CC49-0EBB-4087-8893-8C3C97D6B5A6}" type="sibTrans" cxnId="{327B15B8-7795-4002-9726-21EBD59F4BEF}">
      <dgm:prSet/>
      <dgm:spPr/>
      <dgm:t>
        <a:bodyPr/>
        <a:lstStyle/>
        <a:p>
          <a:endParaRPr lang="es-ES" sz="1050"/>
        </a:p>
      </dgm:t>
    </dgm:pt>
    <dgm:pt modelId="{DF59D5E0-BEDD-7843-BD62-576CB655299A}" type="pres">
      <dgm:prSet presAssocID="{FF1E020A-50F5-9A45-B9D4-2BFC588000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620B89A-6640-BB46-92AD-309B48F8F7AE}" type="pres">
      <dgm:prSet presAssocID="{8CFC9479-C15B-6347-83F5-5C0E633E35A8}" presName="composite" presStyleCnt="0"/>
      <dgm:spPr/>
    </dgm:pt>
    <dgm:pt modelId="{2FF854BF-5077-4043-8BC0-B5DAE73047EA}" type="pres">
      <dgm:prSet presAssocID="{8CFC9479-C15B-6347-83F5-5C0E633E35A8}" presName="LShape" presStyleLbl="alignNode1" presStyleIdx="0" presStyleCnt="9"/>
      <dgm:spPr/>
    </dgm:pt>
    <dgm:pt modelId="{F419CA0A-EA99-2D49-A0F2-BE4FFFCBED68}" type="pres">
      <dgm:prSet presAssocID="{8CFC9479-C15B-6347-83F5-5C0E633E35A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7059CC-DDC8-3C42-901C-55EF12BBAA47}" type="pres">
      <dgm:prSet presAssocID="{8CFC9479-C15B-6347-83F5-5C0E633E35A8}" presName="Triangle" presStyleLbl="alignNode1" presStyleIdx="1" presStyleCnt="9"/>
      <dgm:spPr/>
    </dgm:pt>
    <dgm:pt modelId="{756EFDE5-7A02-764F-B02A-333A08509E9F}" type="pres">
      <dgm:prSet presAssocID="{3FEC3B8F-3DCB-F648-B606-0275538663D8}" presName="sibTrans" presStyleCnt="0"/>
      <dgm:spPr/>
    </dgm:pt>
    <dgm:pt modelId="{D8FD45FD-9F5E-AF49-923C-B94352F201EC}" type="pres">
      <dgm:prSet presAssocID="{3FEC3B8F-3DCB-F648-B606-0275538663D8}" presName="space" presStyleCnt="0"/>
      <dgm:spPr/>
    </dgm:pt>
    <dgm:pt modelId="{0A49F9CF-3537-4946-9473-00DB4FA632F6}" type="pres">
      <dgm:prSet presAssocID="{57C1135A-6BFA-EF46-A9A4-E66267355307}" presName="composite" presStyleCnt="0"/>
      <dgm:spPr/>
    </dgm:pt>
    <dgm:pt modelId="{6F82735E-71E0-7146-ACDC-05B956492C80}" type="pres">
      <dgm:prSet presAssocID="{57C1135A-6BFA-EF46-A9A4-E66267355307}" presName="LShape" presStyleLbl="alignNode1" presStyleIdx="2" presStyleCnt="9"/>
      <dgm:spPr/>
    </dgm:pt>
    <dgm:pt modelId="{F226EE0A-7DDC-D84C-B8BC-7D8CBE59587A}" type="pres">
      <dgm:prSet presAssocID="{57C1135A-6BFA-EF46-A9A4-E6626735530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E8734A-0227-224A-A165-7A7D4B6F971B}" type="pres">
      <dgm:prSet presAssocID="{57C1135A-6BFA-EF46-A9A4-E66267355307}" presName="Triangle" presStyleLbl="alignNode1" presStyleIdx="3" presStyleCnt="9"/>
      <dgm:spPr/>
    </dgm:pt>
    <dgm:pt modelId="{552B8078-515F-C844-A18A-68EB4CE4921F}" type="pres">
      <dgm:prSet presAssocID="{66A56B6F-13F3-F440-B37B-367D482F73A4}" presName="sibTrans" presStyleCnt="0"/>
      <dgm:spPr/>
    </dgm:pt>
    <dgm:pt modelId="{C5253940-B75A-9E47-B93A-69DA05337266}" type="pres">
      <dgm:prSet presAssocID="{66A56B6F-13F3-F440-B37B-367D482F73A4}" presName="space" presStyleCnt="0"/>
      <dgm:spPr/>
    </dgm:pt>
    <dgm:pt modelId="{8CB3F46F-3A6A-433A-8E08-228698746FF4}" type="pres">
      <dgm:prSet presAssocID="{09362A76-A541-4562-A65B-FC833EFE52BD}" presName="composite" presStyleCnt="0"/>
      <dgm:spPr/>
    </dgm:pt>
    <dgm:pt modelId="{0A488BB7-02F7-4DB6-BAF9-44EDDEDB13DB}" type="pres">
      <dgm:prSet presAssocID="{09362A76-A541-4562-A65B-FC833EFE52BD}" presName="LShape" presStyleLbl="alignNode1" presStyleIdx="4" presStyleCnt="9" custLinFactNeighborX="1765" custLinFactNeighborY="1872"/>
      <dgm:spPr/>
    </dgm:pt>
    <dgm:pt modelId="{1ACEFAF3-9DB5-4C6F-B82E-CA6DCA1458D5}" type="pres">
      <dgm:prSet presAssocID="{09362A76-A541-4562-A65B-FC833EFE52B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51FDFA-E25E-4335-AF9E-5BAD5D2AE5A5}" type="pres">
      <dgm:prSet presAssocID="{09362A76-A541-4562-A65B-FC833EFE52BD}" presName="Triangle" presStyleLbl="alignNode1" presStyleIdx="5" presStyleCnt="9"/>
      <dgm:spPr/>
    </dgm:pt>
    <dgm:pt modelId="{8FC1792D-6735-4254-AF3D-7BB44EEF7557}" type="pres">
      <dgm:prSet presAssocID="{9711CC49-0EBB-4087-8893-8C3C97D6B5A6}" presName="sibTrans" presStyleCnt="0"/>
      <dgm:spPr/>
    </dgm:pt>
    <dgm:pt modelId="{03EB98EC-69BB-4113-BAFD-42BC13D75328}" type="pres">
      <dgm:prSet presAssocID="{9711CC49-0EBB-4087-8893-8C3C97D6B5A6}" presName="space" presStyleCnt="0"/>
      <dgm:spPr/>
    </dgm:pt>
    <dgm:pt modelId="{A8451056-322B-CA45-9ADB-54DFF8218DC7}" type="pres">
      <dgm:prSet presAssocID="{437D323F-F94F-6249-B3FD-929A9DA0163F}" presName="composite" presStyleCnt="0"/>
      <dgm:spPr/>
    </dgm:pt>
    <dgm:pt modelId="{B62771C0-3149-9545-B7EF-25CFD0F75367}" type="pres">
      <dgm:prSet presAssocID="{437D323F-F94F-6249-B3FD-929A9DA0163F}" presName="LShape" presStyleLbl="alignNode1" presStyleIdx="6" presStyleCnt="9"/>
      <dgm:spPr/>
    </dgm:pt>
    <dgm:pt modelId="{FD16B770-0F8A-354A-A911-82DA92E820CA}" type="pres">
      <dgm:prSet presAssocID="{437D323F-F94F-6249-B3FD-929A9DA0163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09D66-D023-5F45-B6AB-77738603C6E7}" type="pres">
      <dgm:prSet presAssocID="{437D323F-F94F-6249-B3FD-929A9DA0163F}" presName="Triangle" presStyleLbl="alignNode1" presStyleIdx="7" presStyleCnt="9"/>
      <dgm:spPr/>
    </dgm:pt>
    <dgm:pt modelId="{403F8D21-B467-A447-B092-796ED0BAE9B4}" type="pres">
      <dgm:prSet presAssocID="{9BE322D9-2688-024B-AD60-94C27E61F4E3}" presName="sibTrans" presStyleCnt="0"/>
      <dgm:spPr/>
    </dgm:pt>
    <dgm:pt modelId="{3CAA9E0C-0E7A-614C-A218-E4C00680A483}" type="pres">
      <dgm:prSet presAssocID="{9BE322D9-2688-024B-AD60-94C27E61F4E3}" presName="space" presStyleCnt="0"/>
      <dgm:spPr/>
    </dgm:pt>
    <dgm:pt modelId="{82775609-D182-4BA3-AAAA-B9FD3EB6A970}" type="pres">
      <dgm:prSet presAssocID="{EF3C5B30-CD4C-4212-A08E-7BB9011F8354}" presName="composite" presStyleCnt="0"/>
      <dgm:spPr/>
    </dgm:pt>
    <dgm:pt modelId="{7FCA9BED-B0E6-4898-B00D-EA62B226FF87}" type="pres">
      <dgm:prSet presAssocID="{EF3C5B30-CD4C-4212-A08E-7BB9011F8354}" presName="LShape" presStyleLbl="alignNode1" presStyleIdx="8" presStyleCnt="9"/>
      <dgm:spPr/>
    </dgm:pt>
    <dgm:pt modelId="{BDB58D49-2E53-498B-82FF-38DDD1F94448}" type="pres">
      <dgm:prSet presAssocID="{EF3C5B30-CD4C-4212-A08E-7BB9011F8354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13F14B1-ECCC-9540-A9C1-9A7C301BE413}" type="presOf" srcId="{57C1135A-6BFA-EF46-A9A4-E66267355307}" destId="{F226EE0A-7DDC-D84C-B8BC-7D8CBE59587A}" srcOrd="0" destOrd="0" presId="urn:microsoft.com/office/officeart/2009/3/layout/StepUpProcess"/>
    <dgm:cxn modelId="{27A67C03-F663-FC46-A339-C2F163821203}" type="presOf" srcId="{A300F4F8-7EB9-494B-AA1C-89232B3DE0B9}" destId="{F419CA0A-EA99-2D49-A0F2-BE4FFFCBED68}" srcOrd="0" destOrd="2" presId="urn:microsoft.com/office/officeart/2009/3/layout/StepUpProcess"/>
    <dgm:cxn modelId="{4111A51B-194C-524F-8923-85D92BA8C531}" srcId="{FF1E020A-50F5-9A45-B9D4-2BFC58800011}" destId="{57C1135A-6BFA-EF46-A9A4-E66267355307}" srcOrd="1" destOrd="0" parTransId="{88BCABB9-6EB0-7041-A331-99E0FF493200}" sibTransId="{66A56B6F-13F3-F440-B37B-367D482F73A4}"/>
    <dgm:cxn modelId="{DEA0E98C-8F2B-A241-989C-4AB10CB55A62}" type="presOf" srcId="{EF3C5B30-CD4C-4212-A08E-7BB9011F8354}" destId="{BDB58D49-2E53-498B-82FF-38DDD1F94448}" srcOrd="0" destOrd="0" presId="urn:microsoft.com/office/officeart/2009/3/layout/StepUpProcess"/>
    <dgm:cxn modelId="{84451729-DB07-B34C-9748-EC397E169719}" srcId="{8CFC9479-C15B-6347-83F5-5C0E633E35A8}" destId="{A300F4F8-7EB9-494B-AA1C-89232B3DE0B9}" srcOrd="1" destOrd="0" parTransId="{B30E567E-F796-F040-81FB-1D2614F7D74A}" sibTransId="{13940967-AA8F-B746-B246-C87A27C031D4}"/>
    <dgm:cxn modelId="{0A7165E0-DC61-934D-8D2F-D09CAD84DC73}" type="presOf" srcId="{437D323F-F94F-6249-B3FD-929A9DA0163F}" destId="{FD16B770-0F8A-354A-A911-82DA92E820CA}" srcOrd="0" destOrd="0" presId="urn:microsoft.com/office/officeart/2009/3/layout/StepUpProcess"/>
    <dgm:cxn modelId="{7478D713-8DF1-DF4F-A6A7-505A4719AA01}" srcId="{FF1E020A-50F5-9A45-B9D4-2BFC58800011}" destId="{8CFC9479-C15B-6347-83F5-5C0E633E35A8}" srcOrd="0" destOrd="0" parTransId="{28C51979-C4BC-2246-80B3-1E186C9717FA}" sibTransId="{3FEC3B8F-3DCB-F648-B606-0275538663D8}"/>
    <dgm:cxn modelId="{97EE75D8-ABD6-9649-8FA3-831657855C9B}" type="presOf" srcId="{FF1E020A-50F5-9A45-B9D4-2BFC58800011}" destId="{DF59D5E0-BEDD-7843-BD62-576CB655299A}" srcOrd="0" destOrd="0" presId="urn:microsoft.com/office/officeart/2009/3/layout/StepUpProcess"/>
    <dgm:cxn modelId="{327B15B8-7795-4002-9726-21EBD59F4BEF}" srcId="{FF1E020A-50F5-9A45-B9D4-2BFC58800011}" destId="{09362A76-A541-4562-A65B-FC833EFE52BD}" srcOrd="2" destOrd="0" parTransId="{599F4FBF-F524-4BEE-861D-5601D6EA4C0E}" sibTransId="{9711CC49-0EBB-4087-8893-8C3C97D6B5A6}"/>
    <dgm:cxn modelId="{8197ECBE-F379-4B54-9F86-0A9FFEC186A3}" srcId="{FF1E020A-50F5-9A45-B9D4-2BFC58800011}" destId="{EF3C5B30-CD4C-4212-A08E-7BB9011F8354}" srcOrd="4" destOrd="0" parTransId="{15053EB0-EC01-40EB-9459-9E4650E5F7B1}" sibTransId="{8BDA3276-1FC9-47FA-8F35-0E0E840B1BF3}"/>
    <dgm:cxn modelId="{1CC85B47-3E35-9E48-9ECE-4B859CEDAB34}" type="presOf" srcId="{8CFC9479-C15B-6347-83F5-5C0E633E35A8}" destId="{F419CA0A-EA99-2D49-A0F2-BE4FFFCBED68}" srcOrd="0" destOrd="0" presId="urn:microsoft.com/office/officeart/2009/3/layout/StepUpProcess"/>
    <dgm:cxn modelId="{A6DDDB49-86C4-F143-A084-70B426BF24C0}" type="presOf" srcId="{09362A76-A541-4562-A65B-FC833EFE52BD}" destId="{1ACEFAF3-9DB5-4C6F-B82E-CA6DCA1458D5}" srcOrd="0" destOrd="0" presId="urn:microsoft.com/office/officeart/2009/3/layout/StepUpProcess"/>
    <dgm:cxn modelId="{B4EA37AA-1331-0D4A-99C6-A5899462F5E8}" srcId="{FF1E020A-50F5-9A45-B9D4-2BFC58800011}" destId="{437D323F-F94F-6249-B3FD-929A9DA0163F}" srcOrd="3" destOrd="0" parTransId="{4B34066A-EDF2-2E43-89E3-B04C9A4A0FDF}" sibTransId="{9BE322D9-2688-024B-AD60-94C27E61F4E3}"/>
    <dgm:cxn modelId="{B6005E03-47B0-FC48-8FCC-D04EA151933C}" srcId="{8CFC9479-C15B-6347-83F5-5C0E633E35A8}" destId="{6D1BCCDF-5110-AB46-ADCD-2F7BD7EFDDD7}" srcOrd="0" destOrd="0" parTransId="{E0E133D5-02C5-A843-B518-B2E51A9708B6}" sibTransId="{A1CC6AEF-7C94-6A41-90BD-236AF69F86F6}"/>
    <dgm:cxn modelId="{76D69509-DB60-574B-8ED2-9B8E138E8B9E}" type="presOf" srcId="{6D1BCCDF-5110-AB46-ADCD-2F7BD7EFDDD7}" destId="{F419CA0A-EA99-2D49-A0F2-BE4FFFCBED68}" srcOrd="0" destOrd="1" presId="urn:microsoft.com/office/officeart/2009/3/layout/StepUpProcess"/>
    <dgm:cxn modelId="{48056B44-1537-AD4B-81B1-D355CC2C64F8}" type="presParOf" srcId="{DF59D5E0-BEDD-7843-BD62-576CB655299A}" destId="{5620B89A-6640-BB46-92AD-309B48F8F7AE}" srcOrd="0" destOrd="0" presId="urn:microsoft.com/office/officeart/2009/3/layout/StepUpProcess"/>
    <dgm:cxn modelId="{B838896A-6F53-BD48-9C3E-A93BB97DB5A3}" type="presParOf" srcId="{5620B89A-6640-BB46-92AD-309B48F8F7AE}" destId="{2FF854BF-5077-4043-8BC0-B5DAE73047EA}" srcOrd="0" destOrd="0" presId="urn:microsoft.com/office/officeart/2009/3/layout/StepUpProcess"/>
    <dgm:cxn modelId="{717010C1-09F9-FE4C-833F-85B1CC5BB593}" type="presParOf" srcId="{5620B89A-6640-BB46-92AD-309B48F8F7AE}" destId="{F419CA0A-EA99-2D49-A0F2-BE4FFFCBED68}" srcOrd="1" destOrd="0" presId="urn:microsoft.com/office/officeart/2009/3/layout/StepUpProcess"/>
    <dgm:cxn modelId="{F2FB39FD-80BD-0B42-A87A-FDC63758A43B}" type="presParOf" srcId="{5620B89A-6640-BB46-92AD-309B48F8F7AE}" destId="{177059CC-DDC8-3C42-901C-55EF12BBAA47}" srcOrd="2" destOrd="0" presId="urn:microsoft.com/office/officeart/2009/3/layout/StepUpProcess"/>
    <dgm:cxn modelId="{8B6EC43D-EC84-7040-B432-A15210651053}" type="presParOf" srcId="{DF59D5E0-BEDD-7843-BD62-576CB655299A}" destId="{756EFDE5-7A02-764F-B02A-333A08509E9F}" srcOrd="1" destOrd="0" presId="urn:microsoft.com/office/officeart/2009/3/layout/StepUpProcess"/>
    <dgm:cxn modelId="{F508BAC0-0F7F-5C47-9283-651402CF5E23}" type="presParOf" srcId="{756EFDE5-7A02-764F-B02A-333A08509E9F}" destId="{D8FD45FD-9F5E-AF49-923C-B94352F201EC}" srcOrd="0" destOrd="0" presId="urn:microsoft.com/office/officeart/2009/3/layout/StepUpProcess"/>
    <dgm:cxn modelId="{1F712DAF-CB82-A844-847B-F2C4C1BE8A2C}" type="presParOf" srcId="{DF59D5E0-BEDD-7843-BD62-576CB655299A}" destId="{0A49F9CF-3537-4946-9473-00DB4FA632F6}" srcOrd="2" destOrd="0" presId="urn:microsoft.com/office/officeart/2009/3/layout/StepUpProcess"/>
    <dgm:cxn modelId="{69168BEB-C5BD-1443-8AE4-F97E50EA5343}" type="presParOf" srcId="{0A49F9CF-3537-4946-9473-00DB4FA632F6}" destId="{6F82735E-71E0-7146-ACDC-05B956492C80}" srcOrd="0" destOrd="0" presId="urn:microsoft.com/office/officeart/2009/3/layout/StepUpProcess"/>
    <dgm:cxn modelId="{9E8D00EF-3B1A-9E41-8B83-D4CAE8E9DB59}" type="presParOf" srcId="{0A49F9CF-3537-4946-9473-00DB4FA632F6}" destId="{F226EE0A-7DDC-D84C-B8BC-7D8CBE59587A}" srcOrd="1" destOrd="0" presId="urn:microsoft.com/office/officeart/2009/3/layout/StepUpProcess"/>
    <dgm:cxn modelId="{FB81C4BB-EC1E-DF49-ADFD-B535CA1BC45D}" type="presParOf" srcId="{0A49F9CF-3537-4946-9473-00DB4FA632F6}" destId="{99E8734A-0227-224A-A165-7A7D4B6F971B}" srcOrd="2" destOrd="0" presId="urn:microsoft.com/office/officeart/2009/3/layout/StepUpProcess"/>
    <dgm:cxn modelId="{C3EAC614-6C1C-FA4B-884E-0B1B5DAC98B0}" type="presParOf" srcId="{DF59D5E0-BEDD-7843-BD62-576CB655299A}" destId="{552B8078-515F-C844-A18A-68EB4CE4921F}" srcOrd="3" destOrd="0" presId="urn:microsoft.com/office/officeart/2009/3/layout/StepUpProcess"/>
    <dgm:cxn modelId="{1D119B51-DE5C-4B46-A650-2E894D0B6562}" type="presParOf" srcId="{552B8078-515F-C844-A18A-68EB4CE4921F}" destId="{C5253940-B75A-9E47-B93A-69DA05337266}" srcOrd="0" destOrd="0" presId="urn:microsoft.com/office/officeart/2009/3/layout/StepUpProcess"/>
    <dgm:cxn modelId="{0B103301-8F7D-6D40-BED2-129CE2CB511D}" type="presParOf" srcId="{DF59D5E0-BEDD-7843-BD62-576CB655299A}" destId="{8CB3F46F-3A6A-433A-8E08-228698746FF4}" srcOrd="4" destOrd="0" presId="urn:microsoft.com/office/officeart/2009/3/layout/StepUpProcess"/>
    <dgm:cxn modelId="{3704C691-F252-BF41-8B66-43D89D52E7AF}" type="presParOf" srcId="{8CB3F46F-3A6A-433A-8E08-228698746FF4}" destId="{0A488BB7-02F7-4DB6-BAF9-44EDDEDB13DB}" srcOrd="0" destOrd="0" presId="urn:microsoft.com/office/officeart/2009/3/layout/StepUpProcess"/>
    <dgm:cxn modelId="{33218C95-9DA5-6C41-B23D-43A0B249AF1C}" type="presParOf" srcId="{8CB3F46F-3A6A-433A-8E08-228698746FF4}" destId="{1ACEFAF3-9DB5-4C6F-B82E-CA6DCA1458D5}" srcOrd="1" destOrd="0" presId="urn:microsoft.com/office/officeart/2009/3/layout/StepUpProcess"/>
    <dgm:cxn modelId="{BD43551D-994E-214D-81DF-5C49D02AD4D7}" type="presParOf" srcId="{8CB3F46F-3A6A-433A-8E08-228698746FF4}" destId="{5351FDFA-E25E-4335-AF9E-5BAD5D2AE5A5}" srcOrd="2" destOrd="0" presId="urn:microsoft.com/office/officeart/2009/3/layout/StepUpProcess"/>
    <dgm:cxn modelId="{E9E02143-F95C-1242-BE49-285E4506D6AD}" type="presParOf" srcId="{DF59D5E0-BEDD-7843-BD62-576CB655299A}" destId="{8FC1792D-6735-4254-AF3D-7BB44EEF7557}" srcOrd="5" destOrd="0" presId="urn:microsoft.com/office/officeart/2009/3/layout/StepUpProcess"/>
    <dgm:cxn modelId="{CEF4F9BD-4ABF-A34E-9121-A37B4BB058B0}" type="presParOf" srcId="{8FC1792D-6735-4254-AF3D-7BB44EEF7557}" destId="{03EB98EC-69BB-4113-BAFD-42BC13D75328}" srcOrd="0" destOrd="0" presId="urn:microsoft.com/office/officeart/2009/3/layout/StepUpProcess"/>
    <dgm:cxn modelId="{2005A88F-8F12-3E45-B7E1-BF96D83EE996}" type="presParOf" srcId="{DF59D5E0-BEDD-7843-BD62-576CB655299A}" destId="{A8451056-322B-CA45-9ADB-54DFF8218DC7}" srcOrd="6" destOrd="0" presId="urn:microsoft.com/office/officeart/2009/3/layout/StepUpProcess"/>
    <dgm:cxn modelId="{6D3E94DB-9F80-744E-B656-C3D17007382D}" type="presParOf" srcId="{A8451056-322B-CA45-9ADB-54DFF8218DC7}" destId="{B62771C0-3149-9545-B7EF-25CFD0F75367}" srcOrd="0" destOrd="0" presId="urn:microsoft.com/office/officeart/2009/3/layout/StepUpProcess"/>
    <dgm:cxn modelId="{5D175CB8-B0D1-BC4E-982C-43A40210A17D}" type="presParOf" srcId="{A8451056-322B-CA45-9ADB-54DFF8218DC7}" destId="{FD16B770-0F8A-354A-A911-82DA92E820CA}" srcOrd="1" destOrd="0" presId="urn:microsoft.com/office/officeart/2009/3/layout/StepUpProcess"/>
    <dgm:cxn modelId="{A059DB73-C7B1-A04B-BC37-CF0988A25210}" type="presParOf" srcId="{A8451056-322B-CA45-9ADB-54DFF8218DC7}" destId="{F1009D66-D023-5F45-B6AB-77738603C6E7}" srcOrd="2" destOrd="0" presId="urn:microsoft.com/office/officeart/2009/3/layout/StepUpProcess"/>
    <dgm:cxn modelId="{25E45DF9-D80E-3C46-AB9C-D42E7D5B7517}" type="presParOf" srcId="{DF59D5E0-BEDD-7843-BD62-576CB655299A}" destId="{403F8D21-B467-A447-B092-796ED0BAE9B4}" srcOrd="7" destOrd="0" presId="urn:microsoft.com/office/officeart/2009/3/layout/StepUpProcess"/>
    <dgm:cxn modelId="{81ED4564-63F1-D049-97E4-6A2DA086077E}" type="presParOf" srcId="{403F8D21-B467-A447-B092-796ED0BAE9B4}" destId="{3CAA9E0C-0E7A-614C-A218-E4C00680A483}" srcOrd="0" destOrd="0" presId="urn:microsoft.com/office/officeart/2009/3/layout/StepUpProcess"/>
    <dgm:cxn modelId="{CD06AD56-13DD-664C-A701-37ADB823BFFF}" type="presParOf" srcId="{DF59D5E0-BEDD-7843-BD62-576CB655299A}" destId="{82775609-D182-4BA3-AAAA-B9FD3EB6A970}" srcOrd="8" destOrd="0" presId="urn:microsoft.com/office/officeart/2009/3/layout/StepUpProcess"/>
    <dgm:cxn modelId="{9B9ED6B8-F54A-1449-9039-383161165BBC}" type="presParOf" srcId="{82775609-D182-4BA3-AAAA-B9FD3EB6A970}" destId="{7FCA9BED-B0E6-4898-B00D-EA62B226FF87}" srcOrd="0" destOrd="0" presId="urn:microsoft.com/office/officeart/2009/3/layout/StepUpProcess"/>
    <dgm:cxn modelId="{3DC01F5F-6B69-3745-B3E8-B31505A6EC59}" type="presParOf" srcId="{82775609-D182-4BA3-AAAA-B9FD3EB6A970}" destId="{BDB58D49-2E53-498B-82FF-38DDD1F944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D1EC6-3C8D-DC45-84CF-DEDC04147761}" type="doc">
      <dgm:prSet loTypeId="urn:microsoft.com/office/officeart/2005/8/layout/list1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3B15530-575A-8D44-AE4B-8DFC5255BDE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="1" dirty="0" smtClean="0">
              <a:latin typeface="+mn-lt"/>
              <a:cs typeface="Arial Narrow"/>
            </a:rPr>
            <a:t>Marco legal e institucional </a:t>
          </a:r>
          <a:r>
            <a:rPr lang="es-ES" sz="1800" b="1" dirty="0" smtClean="0">
              <a:latin typeface="+mn-lt"/>
            </a:rPr>
            <a:t>para la presupuestación</a:t>
          </a:r>
          <a:endParaRPr lang="es-ES" sz="1800" b="1" dirty="0">
            <a:latin typeface="+mn-lt"/>
            <a:cs typeface="Arial Narrow"/>
          </a:endParaRPr>
        </a:p>
      </dgm:t>
    </dgm:pt>
    <dgm:pt modelId="{536B096F-44F7-4644-B74A-BEBF6D76CB7E}" type="par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AA31E630-8994-4241-9A55-C66045A14419}" type="sib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35C48EB-C6DE-6D42-9071-81542494FDB9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+mj-lt"/>
              <a:cs typeface="Arial Narrow"/>
            </a:rPr>
            <a:t>Cómo se asigna el gasto</a:t>
          </a:r>
          <a:endParaRPr lang="es-ES" sz="1800" dirty="0">
            <a:latin typeface="+mj-lt"/>
            <a:cs typeface="Arial Narrow"/>
          </a:endParaRPr>
        </a:p>
      </dgm:t>
    </dgm:pt>
    <dgm:pt modelId="{A900CA41-C46D-2B43-B946-E12230E8D4EC}" type="par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0BFE0C3-B3D4-BA45-BEBD-83E24FA8ED9C}" type="sib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601999E1-1718-7D41-8DE5-96A263F4739C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+mj-lt"/>
              <a:cs typeface="Arial Narrow"/>
            </a:rPr>
            <a:t>¿Qué falta?</a:t>
          </a:r>
          <a:endParaRPr lang="es-ES" sz="1800" dirty="0">
            <a:latin typeface="+mj-lt"/>
            <a:cs typeface="Arial Narrow"/>
          </a:endParaRPr>
        </a:p>
      </dgm:t>
    </dgm:pt>
    <dgm:pt modelId="{64E2A7DB-A2F9-7944-A6DA-FD594D440C84}" type="par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945041B-040C-3F42-BC30-9DB059B8A619}" type="sib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D11221E-C418-E14F-9F6F-64E99FFF27CA}" type="pres">
      <dgm:prSet presAssocID="{FABD1EC6-3C8D-DC45-84CF-DEDC04147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88C6569-A489-5E4A-BA3C-464754066516}" type="pres">
      <dgm:prSet presAssocID="{13B15530-575A-8D44-AE4B-8DFC5255BDE4}" presName="parentLin" presStyleCnt="0"/>
      <dgm:spPr/>
    </dgm:pt>
    <dgm:pt modelId="{7092D4E7-CCD8-F346-A4D6-4258AD67F289}" type="pres">
      <dgm:prSet presAssocID="{13B15530-575A-8D44-AE4B-8DFC5255BDE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C4B1B34-741E-E242-A4C3-A8E2821D0185}" type="pres">
      <dgm:prSet presAssocID="{13B15530-575A-8D44-AE4B-8DFC5255BD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32A80-A487-E645-80BC-B3A6CB45607B}" type="pres">
      <dgm:prSet presAssocID="{13B15530-575A-8D44-AE4B-8DFC5255BDE4}" presName="negativeSpace" presStyleCnt="0"/>
      <dgm:spPr/>
    </dgm:pt>
    <dgm:pt modelId="{933703AC-8F81-C94C-9AEC-3D0E7D7F61A3}" type="pres">
      <dgm:prSet presAssocID="{13B15530-575A-8D44-AE4B-8DFC5255BDE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D6A25D-9739-B949-A50E-1B6C33F6CFCD}" type="pres">
      <dgm:prSet presAssocID="{AA31E630-8994-4241-9A55-C66045A14419}" presName="spaceBetweenRectangles" presStyleCnt="0"/>
      <dgm:spPr/>
    </dgm:pt>
    <dgm:pt modelId="{F64EA0ED-C767-F146-974D-71572C9C08ED}" type="pres">
      <dgm:prSet presAssocID="{D35C48EB-C6DE-6D42-9071-81542494FDB9}" presName="parentLin" presStyleCnt="0"/>
      <dgm:spPr/>
    </dgm:pt>
    <dgm:pt modelId="{85511754-B9B9-1240-9FD3-65185B4E2CD9}" type="pres">
      <dgm:prSet presAssocID="{D35C48EB-C6DE-6D42-9071-81542494FDB9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D476D9EE-CF25-0D43-B41D-4DEEE7964E41}" type="pres">
      <dgm:prSet presAssocID="{D35C48EB-C6DE-6D42-9071-81542494FD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8AB233-0B29-5B43-9110-C715C362571C}" type="pres">
      <dgm:prSet presAssocID="{D35C48EB-C6DE-6D42-9071-81542494FDB9}" presName="negativeSpace" presStyleCnt="0"/>
      <dgm:spPr/>
    </dgm:pt>
    <dgm:pt modelId="{224F807C-2A70-0442-B303-29A35F79AEB9}" type="pres">
      <dgm:prSet presAssocID="{D35C48EB-C6DE-6D42-9071-81542494FD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655DFA-BC88-2B46-BFAC-55C724FC972C}" type="pres">
      <dgm:prSet presAssocID="{80BFE0C3-B3D4-BA45-BEBD-83E24FA8ED9C}" presName="spaceBetweenRectangles" presStyleCnt="0"/>
      <dgm:spPr/>
    </dgm:pt>
    <dgm:pt modelId="{35E1D3FB-F188-5443-A1AB-DEB9EBBE55BB}" type="pres">
      <dgm:prSet presAssocID="{601999E1-1718-7D41-8DE5-96A263F4739C}" presName="parentLin" presStyleCnt="0"/>
      <dgm:spPr/>
    </dgm:pt>
    <dgm:pt modelId="{F2D6EF39-52EF-7C4E-BEA2-FD77BA79389C}" type="pres">
      <dgm:prSet presAssocID="{601999E1-1718-7D41-8DE5-96A263F4739C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2B4E14E1-C882-1447-B1A1-471BC812D6D1}" type="pres">
      <dgm:prSet presAssocID="{601999E1-1718-7D41-8DE5-96A263F473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152F78-0B0E-0941-BA50-17EBE9EDDB3E}" type="pres">
      <dgm:prSet presAssocID="{601999E1-1718-7D41-8DE5-96A263F4739C}" presName="negativeSpace" presStyleCnt="0"/>
      <dgm:spPr/>
    </dgm:pt>
    <dgm:pt modelId="{0EA064C2-0BD5-6D4C-807C-8A7284A49382}" type="pres">
      <dgm:prSet presAssocID="{601999E1-1718-7D41-8DE5-96A263F4739C}" presName="childText" presStyleLbl="conFgAcc1" presStyleIdx="2" presStyleCnt="3">
        <dgm:presLayoutVars>
          <dgm:bulletEnabled val="1"/>
        </dgm:presLayoutVars>
      </dgm:prSet>
      <dgm:spPr>
        <a:noFill/>
      </dgm:spPr>
      <dgm:t>
        <a:bodyPr/>
        <a:lstStyle/>
        <a:p>
          <a:endParaRPr lang="es-ES"/>
        </a:p>
      </dgm:t>
    </dgm:pt>
  </dgm:ptLst>
  <dgm:cxnLst>
    <dgm:cxn modelId="{D31CC903-BE47-45CD-838F-A69352323ED4}" type="presOf" srcId="{D35C48EB-C6DE-6D42-9071-81542494FDB9}" destId="{85511754-B9B9-1240-9FD3-65185B4E2CD9}" srcOrd="0" destOrd="0" presId="urn:microsoft.com/office/officeart/2005/8/layout/list1"/>
    <dgm:cxn modelId="{58769494-EFED-D74D-AA6B-C5CD6ACD8C3E}" srcId="{FABD1EC6-3C8D-DC45-84CF-DEDC04147761}" destId="{D35C48EB-C6DE-6D42-9071-81542494FDB9}" srcOrd="1" destOrd="0" parTransId="{A900CA41-C46D-2B43-B946-E12230E8D4EC}" sibTransId="{80BFE0C3-B3D4-BA45-BEBD-83E24FA8ED9C}"/>
    <dgm:cxn modelId="{9E6C7C11-771C-4415-BB3B-51E9B99316C9}" type="presOf" srcId="{13B15530-575A-8D44-AE4B-8DFC5255BDE4}" destId="{AC4B1B34-741E-E242-A4C3-A8E2821D0185}" srcOrd="1" destOrd="0" presId="urn:microsoft.com/office/officeart/2005/8/layout/list1"/>
    <dgm:cxn modelId="{55653FD1-6B35-314A-AD7D-162957A68E8A}" srcId="{FABD1EC6-3C8D-DC45-84CF-DEDC04147761}" destId="{13B15530-575A-8D44-AE4B-8DFC5255BDE4}" srcOrd="0" destOrd="0" parTransId="{536B096F-44F7-4644-B74A-BEBF6D76CB7E}" sibTransId="{AA31E630-8994-4241-9A55-C66045A14419}"/>
    <dgm:cxn modelId="{673E6C81-3159-4215-8295-240EC3168944}" type="presOf" srcId="{601999E1-1718-7D41-8DE5-96A263F4739C}" destId="{F2D6EF39-52EF-7C4E-BEA2-FD77BA79389C}" srcOrd="0" destOrd="0" presId="urn:microsoft.com/office/officeart/2005/8/layout/list1"/>
    <dgm:cxn modelId="{2FDFAA18-D0B1-724B-BB94-A132E2487266}" srcId="{FABD1EC6-3C8D-DC45-84CF-DEDC04147761}" destId="{601999E1-1718-7D41-8DE5-96A263F4739C}" srcOrd="2" destOrd="0" parTransId="{64E2A7DB-A2F9-7944-A6DA-FD594D440C84}" sibTransId="{8945041B-040C-3F42-BC30-9DB059B8A619}"/>
    <dgm:cxn modelId="{0865E2BB-0A9E-4094-A370-141A510E391C}" type="presOf" srcId="{FABD1EC6-3C8D-DC45-84CF-DEDC04147761}" destId="{DD11221E-C418-E14F-9F6F-64E99FFF27CA}" srcOrd="0" destOrd="0" presId="urn:microsoft.com/office/officeart/2005/8/layout/list1"/>
    <dgm:cxn modelId="{EB2959A4-0763-4E18-92BB-A90B9190BF4F}" type="presOf" srcId="{601999E1-1718-7D41-8DE5-96A263F4739C}" destId="{2B4E14E1-C882-1447-B1A1-471BC812D6D1}" srcOrd="1" destOrd="0" presId="urn:microsoft.com/office/officeart/2005/8/layout/list1"/>
    <dgm:cxn modelId="{146029C2-7B3A-4C3D-9A5B-FE6A7E8A6C7C}" type="presOf" srcId="{D35C48EB-C6DE-6D42-9071-81542494FDB9}" destId="{D476D9EE-CF25-0D43-B41D-4DEEE7964E41}" srcOrd="1" destOrd="0" presId="urn:microsoft.com/office/officeart/2005/8/layout/list1"/>
    <dgm:cxn modelId="{E920CA72-832D-4E43-8A71-C8905C1BE5EE}" type="presOf" srcId="{13B15530-575A-8D44-AE4B-8DFC5255BDE4}" destId="{7092D4E7-CCD8-F346-A4D6-4258AD67F289}" srcOrd="0" destOrd="0" presId="urn:microsoft.com/office/officeart/2005/8/layout/list1"/>
    <dgm:cxn modelId="{4EC0DF85-883F-4151-8F5F-95239F0E7DD2}" type="presParOf" srcId="{DD11221E-C418-E14F-9F6F-64E99FFF27CA}" destId="{988C6569-A489-5E4A-BA3C-464754066516}" srcOrd="0" destOrd="0" presId="urn:microsoft.com/office/officeart/2005/8/layout/list1"/>
    <dgm:cxn modelId="{F970723E-F2A0-4C74-ADC1-2D81BFE99BFC}" type="presParOf" srcId="{988C6569-A489-5E4A-BA3C-464754066516}" destId="{7092D4E7-CCD8-F346-A4D6-4258AD67F289}" srcOrd="0" destOrd="0" presId="urn:microsoft.com/office/officeart/2005/8/layout/list1"/>
    <dgm:cxn modelId="{52A37ADD-F39B-40A3-854D-FA07F3E013A9}" type="presParOf" srcId="{988C6569-A489-5E4A-BA3C-464754066516}" destId="{AC4B1B34-741E-E242-A4C3-A8E2821D0185}" srcOrd="1" destOrd="0" presId="urn:microsoft.com/office/officeart/2005/8/layout/list1"/>
    <dgm:cxn modelId="{92534748-A05D-4E86-B2A8-330A81DF4AD8}" type="presParOf" srcId="{DD11221E-C418-E14F-9F6F-64E99FFF27CA}" destId="{59E32A80-A487-E645-80BC-B3A6CB45607B}" srcOrd="1" destOrd="0" presId="urn:microsoft.com/office/officeart/2005/8/layout/list1"/>
    <dgm:cxn modelId="{1B8C7CD5-21CD-4C21-9E4C-8745F337EF49}" type="presParOf" srcId="{DD11221E-C418-E14F-9F6F-64E99FFF27CA}" destId="{933703AC-8F81-C94C-9AEC-3D0E7D7F61A3}" srcOrd="2" destOrd="0" presId="urn:microsoft.com/office/officeart/2005/8/layout/list1"/>
    <dgm:cxn modelId="{9E8841E1-AB0D-48C2-B5CB-CD559ACB3103}" type="presParOf" srcId="{DD11221E-C418-E14F-9F6F-64E99FFF27CA}" destId="{EDD6A25D-9739-B949-A50E-1B6C33F6CFCD}" srcOrd="3" destOrd="0" presId="urn:microsoft.com/office/officeart/2005/8/layout/list1"/>
    <dgm:cxn modelId="{1CAF1966-C9CC-471B-A778-1ECEF4A78DA1}" type="presParOf" srcId="{DD11221E-C418-E14F-9F6F-64E99FFF27CA}" destId="{F64EA0ED-C767-F146-974D-71572C9C08ED}" srcOrd="4" destOrd="0" presId="urn:microsoft.com/office/officeart/2005/8/layout/list1"/>
    <dgm:cxn modelId="{AC0DA062-58A6-4199-8367-B418F03D226D}" type="presParOf" srcId="{F64EA0ED-C767-F146-974D-71572C9C08ED}" destId="{85511754-B9B9-1240-9FD3-65185B4E2CD9}" srcOrd="0" destOrd="0" presId="urn:microsoft.com/office/officeart/2005/8/layout/list1"/>
    <dgm:cxn modelId="{5CAE65C6-7005-4964-BA33-E63937B5CB70}" type="presParOf" srcId="{F64EA0ED-C767-F146-974D-71572C9C08ED}" destId="{D476D9EE-CF25-0D43-B41D-4DEEE7964E41}" srcOrd="1" destOrd="0" presId="urn:microsoft.com/office/officeart/2005/8/layout/list1"/>
    <dgm:cxn modelId="{83265928-2746-4152-9C17-5A8981602997}" type="presParOf" srcId="{DD11221E-C418-E14F-9F6F-64E99FFF27CA}" destId="{BA8AB233-0B29-5B43-9110-C715C362571C}" srcOrd="5" destOrd="0" presId="urn:microsoft.com/office/officeart/2005/8/layout/list1"/>
    <dgm:cxn modelId="{F77D1581-56DD-4182-94A5-ACF24059A5DA}" type="presParOf" srcId="{DD11221E-C418-E14F-9F6F-64E99FFF27CA}" destId="{224F807C-2A70-0442-B303-29A35F79AEB9}" srcOrd="6" destOrd="0" presId="urn:microsoft.com/office/officeart/2005/8/layout/list1"/>
    <dgm:cxn modelId="{9E059D93-FD88-4049-8A7C-354B30DD97FD}" type="presParOf" srcId="{DD11221E-C418-E14F-9F6F-64E99FFF27CA}" destId="{D2655DFA-BC88-2B46-BFAC-55C724FC972C}" srcOrd="7" destOrd="0" presId="urn:microsoft.com/office/officeart/2005/8/layout/list1"/>
    <dgm:cxn modelId="{8BB6C7DA-E821-4E75-BCCA-977D52DEA99F}" type="presParOf" srcId="{DD11221E-C418-E14F-9F6F-64E99FFF27CA}" destId="{35E1D3FB-F188-5443-A1AB-DEB9EBBE55BB}" srcOrd="8" destOrd="0" presId="urn:microsoft.com/office/officeart/2005/8/layout/list1"/>
    <dgm:cxn modelId="{9573AFA9-15B9-4C1A-8CA2-70A43464495F}" type="presParOf" srcId="{35E1D3FB-F188-5443-A1AB-DEB9EBBE55BB}" destId="{F2D6EF39-52EF-7C4E-BEA2-FD77BA79389C}" srcOrd="0" destOrd="0" presId="urn:microsoft.com/office/officeart/2005/8/layout/list1"/>
    <dgm:cxn modelId="{409FD43C-A2EF-4AB7-8127-491D96B263A3}" type="presParOf" srcId="{35E1D3FB-F188-5443-A1AB-DEB9EBBE55BB}" destId="{2B4E14E1-C882-1447-B1A1-471BC812D6D1}" srcOrd="1" destOrd="0" presId="urn:microsoft.com/office/officeart/2005/8/layout/list1"/>
    <dgm:cxn modelId="{DD94D6C8-9C6A-479E-8305-E9B8675C728D}" type="presParOf" srcId="{DD11221E-C418-E14F-9F6F-64E99FFF27CA}" destId="{A1152F78-0B0E-0941-BA50-17EBE9EDDB3E}" srcOrd="9" destOrd="0" presId="urn:microsoft.com/office/officeart/2005/8/layout/list1"/>
    <dgm:cxn modelId="{183ABEA7-8BD7-443E-863C-39A32AB244A9}" type="presParOf" srcId="{DD11221E-C418-E14F-9F6F-64E99FFF27CA}" destId="{0EA064C2-0BD5-6D4C-807C-8A7284A493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DD294-6474-4387-A1E8-D2333B172CF2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93B990B7-B78B-4699-93DB-596D2A82308E}">
      <dgm:prSet phldrT="[Texto]" custT="1"/>
      <dgm:spPr/>
      <dgm:t>
        <a:bodyPr/>
        <a:lstStyle/>
        <a:p>
          <a:r>
            <a:rPr lang="es-CO" sz="2800" dirty="0" smtClean="0">
              <a:latin typeface="Calibri" pitchFamily="34" charset="0"/>
            </a:rPr>
            <a:t>SIIF</a:t>
          </a:r>
          <a:endParaRPr lang="es-CO" sz="2800" dirty="0">
            <a:latin typeface="Calibri" pitchFamily="34" charset="0"/>
          </a:endParaRPr>
        </a:p>
      </dgm:t>
    </dgm:pt>
    <dgm:pt modelId="{968E070C-AB98-4F5A-AA6E-034802AE639F}" type="parTrans" cxnId="{CD580CE7-E60F-4BD3-9330-D467E41FBE44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4C9F746C-D64C-4046-B124-2FBDA61C2995}" type="sibTrans" cxnId="{CD580CE7-E60F-4BD3-9330-D467E41FBE44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6AE25648-CB11-4C16-87D5-1B195F85D061}">
      <dgm:prSet phldrT="[Texto]" custT="1"/>
      <dgm:spPr/>
      <dgm:t>
        <a:bodyPr/>
        <a:lstStyle/>
        <a:p>
          <a:r>
            <a:rPr lang="es-CO" sz="2800" dirty="0" smtClean="0">
              <a:latin typeface="Calibri" pitchFamily="34" charset="0"/>
            </a:rPr>
            <a:t>SISMEG</a:t>
          </a:r>
          <a:endParaRPr lang="es-CO" sz="2800" dirty="0">
            <a:latin typeface="Calibri" pitchFamily="34" charset="0"/>
          </a:endParaRPr>
        </a:p>
      </dgm:t>
    </dgm:pt>
    <dgm:pt modelId="{1B79C62F-045F-4D63-BA74-3064921D57A5}" type="parTrans" cxnId="{11799D6B-3721-4B78-97D1-A5C706E2318E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45CF5518-0F3D-4D00-9EC2-0DB2DED57D36}" type="sibTrans" cxnId="{11799D6B-3721-4B78-97D1-A5C706E2318E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58A720C8-6EE8-4F10-B98B-59618F4C7D41}">
      <dgm:prSet phldrT="[Texto]" custT="1"/>
      <dgm:spPr/>
      <dgm:t>
        <a:bodyPr/>
        <a:lstStyle/>
        <a:p>
          <a:r>
            <a:rPr lang="es-CO" sz="2800" dirty="0" smtClean="0">
              <a:latin typeface="Calibri" pitchFamily="34" charset="0"/>
            </a:rPr>
            <a:t>Evaluaciones Focalizadas</a:t>
          </a:r>
          <a:endParaRPr lang="es-CO" sz="2800" dirty="0">
            <a:latin typeface="Calibri" pitchFamily="34" charset="0"/>
          </a:endParaRPr>
        </a:p>
      </dgm:t>
    </dgm:pt>
    <dgm:pt modelId="{9A6844C7-D30A-4D75-8438-1B22440DDAE2}" type="parTrans" cxnId="{82112408-E25C-4BFD-9ED4-3B2338CDB0F5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7DBFB35D-84BD-4B38-BC7A-43EA193E208B}" type="sibTrans" cxnId="{82112408-E25C-4BFD-9ED4-3B2338CDB0F5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6D7E731F-A5C3-4C63-A251-320ED27BB1F9}">
      <dgm:prSet phldrT="[Texto]" custT="1"/>
      <dgm:spPr/>
      <dgm:t>
        <a:bodyPr/>
        <a:lstStyle/>
        <a:p>
          <a:r>
            <a:rPr lang="es-CO" sz="2800" dirty="0" smtClean="0">
              <a:latin typeface="Calibri" pitchFamily="34" charset="0"/>
            </a:rPr>
            <a:t>BPIN</a:t>
          </a:r>
          <a:endParaRPr lang="es-CO" sz="2800" dirty="0">
            <a:latin typeface="Calibri" pitchFamily="34" charset="0"/>
          </a:endParaRPr>
        </a:p>
      </dgm:t>
    </dgm:pt>
    <dgm:pt modelId="{763AE836-9DB3-4A26-98C5-58A2344A1B9D}" type="parTrans" cxnId="{BAF6FA18-49E3-4041-BAD7-7AB3723FFCCB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D67930FF-BFAF-42B7-B7D1-9B0EA955068C}" type="sibTrans" cxnId="{BAF6FA18-49E3-4041-BAD7-7AB3723FFCCB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83C963DF-B383-40EF-AC4F-74EFCDE1C233}">
      <dgm:prSet phldrT="[Texto]" custT="1"/>
      <dgm:spPr/>
      <dgm:t>
        <a:bodyPr/>
        <a:lstStyle/>
        <a:p>
          <a:r>
            <a:rPr lang="es-CO" sz="2800" dirty="0" smtClean="0">
              <a:latin typeface="Calibri" pitchFamily="34" charset="0"/>
            </a:rPr>
            <a:t>SUIFP</a:t>
          </a:r>
          <a:endParaRPr lang="es-CO" sz="2800" dirty="0">
            <a:latin typeface="Calibri" pitchFamily="34" charset="0"/>
          </a:endParaRPr>
        </a:p>
      </dgm:t>
    </dgm:pt>
    <dgm:pt modelId="{AA76DF42-81B2-4DF6-88BA-608C769EBD29}" type="parTrans" cxnId="{70231CF7-44A8-495B-BDAF-E7FDDC6A1BED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15C6832D-C579-41F1-B0D7-BD8DAE46316E}" type="sibTrans" cxnId="{70231CF7-44A8-495B-BDAF-E7FDDC6A1BED}">
      <dgm:prSet/>
      <dgm:spPr/>
      <dgm:t>
        <a:bodyPr/>
        <a:lstStyle/>
        <a:p>
          <a:endParaRPr lang="es-CO" sz="2800">
            <a:latin typeface="Arial Narrow" pitchFamily="34" charset="0"/>
          </a:endParaRPr>
        </a:p>
      </dgm:t>
    </dgm:pt>
    <dgm:pt modelId="{F1C32273-29F2-4F74-B208-3440CCB2E906}" type="pres">
      <dgm:prSet presAssocID="{A73DD294-6474-4387-A1E8-D2333B172C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4FCFC54-F67A-48E6-9F86-696759FFFC2B}" type="pres">
      <dgm:prSet presAssocID="{93B990B7-B78B-4699-93DB-596D2A82308E}" presName="dummy" presStyleCnt="0"/>
      <dgm:spPr/>
    </dgm:pt>
    <dgm:pt modelId="{527F5E95-98AD-4FF0-A9F4-DF72A7CE58A5}" type="pres">
      <dgm:prSet presAssocID="{93B990B7-B78B-4699-93DB-596D2A82308E}" presName="node" presStyleLbl="revTx" presStyleIdx="0" presStyleCnt="5" custScaleX="14437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44522D2-96B4-42E5-998D-540B0B78762C}" type="pres">
      <dgm:prSet presAssocID="{4C9F746C-D64C-4046-B124-2FBDA61C2995}" presName="sibTrans" presStyleLbl="node1" presStyleIdx="0" presStyleCnt="5" custLinFactNeighborX="-1665" custLinFactNeighborY="-2058"/>
      <dgm:spPr/>
      <dgm:t>
        <a:bodyPr/>
        <a:lstStyle/>
        <a:p>
          <a:endParaRPr lang="es-ES_tradnl"/>
        </a:p>
      </dgm:t>
    </dgm:pt>
    <dgm:pt modelId="{4800CF90-DD11-46B3-8411-C5A07E1F9E9A}" type="pres">
      <dgm:prSet presAssocID="{6AE25648-CB11-4C16-87D5-1B195F85D061}" presName="dummy" presStyleCnt="0"/>
      <dgm:spPr/>
    </dgm:pt>
    <dgm:pt modelId="{0F3A4044-7E88-4861-A5F0-8639D3BBEAF6}" type="pres">
      <dgm:prSet presAssocID="{6AE25648-CB11-4C16-87D5-1B195F85D061}" presName="node" presStyleLbl="revTx" presStyleIdx="1" presStyleCnt="5" custAng="18619475" custScaleX="138940" custRadScaleRad="94905" custRadScaleInc="-488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985E5B-B253-4F9A-B405-AF20EBC2C0FE}" type="pres">
      <dgm:prSet presAssocID="{45CF5518-0F3D-4D00-9EC2-0DB2DED57D36}" presName="sibTrans" presStyleLbl="node1" presStyleIdx="1" presStyleCnt="5" custLinFactNeighborX="2140" custLinFactNeighborY="1700"/>
      <dgm:spPr/>
      <dgm:t>
        <a:bodyPr/>
        <a:lstStyle/>
        <a:p>
          <a:endParaRPr lang="es-ES_tradnl"/>
        </a:p>
      </dgm:t>
    </dgm:pt>
    <dgm:pt modelId="{6733D86D-A60F-4C61-AA4E-D4F4B66C679B}" type="pres">
      <dgm:prSet presAssocID="{58A720C8-6EE8-4F10-B98B-59618F4C7D41}" presName="dummy" presStyleCnt="0"/>
      <dgm:spPr/>
    </dgm:pt>
    <dgm:pt modelId="{9614E54D-1ABE-4AA7-9647-3205F1320A66}" type="pres">
      <dgm:prSet presAssocID="{58A720C8-6EE8-4F10-B98B-59618F4C7D41}" presName="node" presStyleLbl="revTx" presStyleIdx="2" presStyleCnt="5" custScaleX="179859" custRadScaleRad="101012" custRadScaleInc="-3382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865745E-530E-4463-8ECB-7550D2543261}" type="pres">
      <dgm:prSet presAssocID="{7DBFB35D-84BD-4B38-BC7A-43EA193E208B}" presName="sibTrans" presStyleLbl="node1" presStyleIdx="2" presStyleCnt="5" custLinFactNeighborX="2469" custLinFactNeighborY="-2058"/>
      <dgm:spPr/>
      <dgm:t>
        <a:bodyPr/>
        <a:lstStyle/>
        <a:p>
          <a:endParaRPr lang="es-ES_tradnl"/>
        </a:p>
      </dgm:t>
    </dgm:pt>
    <dgm:pt modelId="{DD45566E-71DD-49CC-848B-A98FBDE1D98F}" type="pres">
      <dgm:prSet presAssocID="{6D7E731F-A5C3-4C63-A251-320ED27BB1F9}" presName="dummy" presStyleCnt="0"/>
      <dgm:spPr/>
    </dgm:pt>
    <dgm:pt modelId="{E69016A5-D3AD-4EE2-B189-9B1F7F70EAA0}" type="pres">
      <dgm:prSet presAssocID="{6D7E731F-A5C3-4C63-A251-320ED27BB1F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F7C3FA-D300-4175-A16F-4CA9936A8AB0}" type="pres">
      <dgm:prSet presAssocID="{D67930FF-BFAF-42B7-B7D1-9B0EA955068C}" presName="sibTrans" presStyleLbl="node1" presStyleIdx="3" presStyleCnt="5" custLinFactNeighborX="-1280" custLinFactNeighborY="-3783"/>
      <dgm:spPr/>
      <dgm:t>
        <a:bodyPr/>
        <a:lstStyle/>
        <a:p>
          <a:endParaRPr lang="es-ES_tradnl"/>
        </a:p>
      </dgm:t>
    </dgm:pt>
    <dgm:pt modelId="{708FAEFE-C848-40E3-891E-28BD92AE8F60}" type="pres">
      <dgm:prSet presAssocID="{83C963DF-B383-40EF-AC4F-74EFCDE1C233}" presName="dummy" presStyleCnt="0"/>
      <dgm:spPr/>
    </dgm:pt>
    <dgm:pt modelId="{A8607CAE-0480-41D9-868A-E533BF22F9B9}" type="pres">
      <dgm:prSet presAssocID="{83C963DF-B383-40EF-AC4F-74EFCDE1C233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230EC6-D9CA-47FB-ADFE-BA1C2DAE778A}" type="pres">
      <dgm:prSet presAssocID="{15C6832D-C579-41F1-B0D7-BD8DAE46316E}" presName="sibTrans" presStyleLbl="node1" presStyleIdx="4" presStyleCnt="5" custLinFactNeighborX="10861" custLinFactNeighborY="-2058"/>
      <dgm:spPr/>
      <dgm:t>
        <a:bodyPr/>
        <a:lstStyle/>
        <a:p>
          <a:endParaRPr lang="es-ES_tradnl"/>
        </a:p>
      </dgm:t>
    </dgm:pt>
  </dgm:ptLst>
  <dgm:cxnLst>
    <dgm:cxn modelId="{06341918-99AF-4CAC-BBB3-323DF6B2D24E}" type="presOf" srcId="{7DBFB35D-84BD-4B38-BC7A-43EA193E208B}" destId="{1865745E-530E-4463-8ECB-7550D2543261}" srcOrd="0" destOrd="0" presId="urn:microsoft.com/office/officeart/2005/8/layout/cycle1"/>
    <dgm:cxn modelId="{A31A0D1B-D070-45AF-9ED1-E4B55AC32AE1}" type="presOf" srcId="{D67930FF-BFAF-42B7-B7D1-9B0EA955068C}" destId="{8AF7C3FA-D300-4175-A16F-4CA9936A8AB0}" srcOrd="0" destOrd="0" presId="urn:microsoft.com/office/officeart/2005/8/layout/cycle1"/>
    <dgm:cxn modelId="{BAF6FA18-49E3-4041-BAD7-7AB3723FFCCB}" srcId="{A73DD294-6474-4387-A1E8-D2333B172CF2}" destId="{6D7E731F-A5C3-4C63-A251-320ED27BB1F9}" srcOrd="3" destOrd="0" parTransId="{763AE836-9DB3-4A26-98C5-58A2344A1B9D}" sibTransId="{D67930FF-BFAF-42B7-B7D1-9B0EA955068C}"/>
    <dgm:cxn modelId="{FBC336E4-BE58-48F8-8D84-E7BDB0A62E08}" type="presOf" srcId="{93B990B7-B78B-4699-93DB-596D2A82308E}" destId="{527F5E95-98AD-4FF0-A9F4-DF72A7CE58A5}" srcOrd="0" destOrd="0" presId="urn:microsoft.com/office/officeart/2005/8/layout/cycle1"/>
    <dgm:cxn modelId="{11799D6B-3721-4B78-97D1-A5C706E2318E}" srcId="{A73DD294-6474-4387-A1E8-D2333B172CF2}" destId="{6AE25648-CB11-4C16-87D5-1B195F85D061}" srcOrd="1" destOrd="0" parTransId="{1B79C62F-045F-4D63-BA74-3064921D57A5}" sibTransId="{45CF5518-0F3D-4D00-9EC2-0DB2DED57D36}"/>
    <dgm:cxn modelId="{5A22B1B0-7018-4257-B8ED-F3DBC80744CD}" type="presOf" srcId="{6AE25648-CB11-4C16-87D5-1B195F85D061}" destId="{0F3A4044-7E88-4861-A5F0-8639D3BBEAF6}" srcOrd="0" destOrd="0" presId="urn:microsoft.com/office/officeart/2005/8/layout/cycle1"/>
    <dgm:cxn modelId="{B0C97BAF-03B1-4BB6-BA1F-F336B7407C71}" type="presOf" srcId="{45CF5518-0F3D-4D00-9EC2-0DB2DED57D36}" destId="{7E985E5B-B253-4F9A-B405-AF20EBC2C0FE}" srcOrd="0" destOrd="0" presId="urn:microsoft.com/office/officeart/2005/8/layout/cycle1"/>
    <dgm:cxn modelId="{17AC7937-5FA0-4E53-9D50-CC164171611A}" type="presOf" srcId="{6D7E731F-A5C3-4C63-A251-320ED27BB1F9}" destId="{E69016A5-D3AD-4EE2-B189-9B1F7F70EAA0}" srcOrd="0" destOrd="0" presId="urn:microsoft.com/office/officeart/2005/8/layout/cycle1"/>
    <dgm:cxn modelId="{78EDCCDE-046D-4AB3-A739-69AE066253CC}" type="presOf" srcId="{58A720C8-6EE8-4F10-B98B-59618F4C7D41}" destId="{9614E54D-1ABE-4AA7-9647-3205F1320A66}" srcOrd="0" destOrd="0" presId="urn:microsoft.com/office/officeart/2005/8/layout/cycle1"/>
    <dgm:cxn modelId="{3ED138DF-0F39-443E-B32A-C7736A5A0A16}" type="presOf" srcId="{4C9F746C-D64C-4046-B124-2FBDA61C2995}" destId="{244522D2-96B4-42E5-998D-540B0B78762C}" srcOrd="0" destOrd="0" presId="urn:microsoft.com/office/officeart/2005/8/layout/cycle1"/>
    <dgm:cxn modelId="{378C71D7-0AC8-4C41-9C80-B1B35C603D4B}" type="presOf" srcId="{83C963DF-B383-40EF-AC4F-74EFCDE1C233}" destId="{A8607CAE-0480-41D9-868A-E533BF22F9B9}" srcOrd="0" destOrd="0" presId="urn:microsoft.com/office/officeart/2005/8/layout/cycle1"/>
    <dgm:cxn modelId="{70231CF7-44A8-495B-BDAF-E7FDDC6A1BED}" srcId="{A73DD294-6474-4387-A1E8-D2333B172CF2}" destId="{83C963DF-B383-40EF-AC4F-74EFCDE1C233}" srcOrd="4" destOrd="0" parTransId="{AA76DF42-81B2-4DF6-88BA-608C769EBD29}" sibTransId="{15C6832D-C579-41F1-B0D7-BD8DAE46316E}"/>
    <dgm:cxn modelId="{CD580CE7-E60F-4BD3-9330-D467E41FBE44}" srcId="{A73DD294-6474-4387-A1E8-D2333B172CF2}" destId="{93B990B7-B78B-4699-93DB-596D2A82308E}" srcOrd="0" destOrd="0" parTransId="{968E070C-AB98-4F5A-AA6E-034802AE639F}" sibTransId="{4C9F746C-D64C-4046-B124-2FBDA61C2995}"/>
    <dgm:cxn modelId="{BE0415D0-78E0-4265-9DB0-FDCBBC313FD2}" type="presOf" srcId="{A73DD294-6474-4387-A1E8-D2333B172CF2}" destId="{F1C32273-29F2-4F74-B208-3440CCB2E906}" srcOrd="0" destOrd="0" presId="urn:microsoft.com/office/officeart/2005/8/layout/cycle1"/>
    <dgm:cxn modelId="{2E9664DD-A5F4-43E8-8D56-045AA5129B5D}" type="presOf" srcId="{15C6832D-C579-41F1-B0D7-BD8DAE46316E}" destId="{F3230EC6-D9CA-47FB-ADFE-BA1C2DAE778A}" srcOrd="0" destOrd="0" presId="urn:microsoft.com/office/officeart/2005/8/layout/cycle1"/>
    <dgm:cxn modelId="{82112408-E25C-4BFD-9ED4-3B2338CDB0F5}" srcId="{A73DD294-6474-4387-A1E8-D2333B172CF2}" destId="{58A720C8-6EE8-4F10-B98B-59618F4C7D41}" srcOrd="2" destOrd="0" parTransId="{9A6844C7-D30A-4D75-8438-1B22440DDAE2}" sibTransId="{7DBFB35D-84BD-4B38-BC7A-43EA193E208B}"/>
    <dgm:cxn modelId="{3405A721-CFA8-4F91-BEEE-AFBF96E94DCC}" type="presParOf" srcId="{F1C32273-29F2-4F74-B208-3440CCB2E906}" destId="{B4FCFC54-F67A-48E6-9F86-696759FFFC2B}" srcOrd="0" destOrd="0" presId="urn:microsoft.com/office/officeart/2005/8/layout/cycle1"/>
    <dgm:cxn modelId="{8D0FE792-56FE-484A-B008-C35D50B3A4D1}" type="presParOf" srcId="{F1C32273-29F2-4F74-B208-3440CCB2E906}" destId="{527F5E95-98AD-4FF0-A9F4-DF72A7CE58A5}" srcOrd="1" destOrd="0" presId="urn:microsoft.com/office/officeart/2005/8/layout/cycle1"/>
    <dgm:cxn modelId="{2063C774-E8B6-46E8-A310-044C4FE24C0B}" type="presParOf" srcId="{F1C32273-29F2-4F74-B208-3440CCB2E906}" destId="{244522D2-96B4-42E5-998D-540B0B78762C}" srcOrd="2" destOrd="0" presId="urn:microsoft.com/office/officeart/2005/8/layout/cycle1"/>
    <dgm:cxn modelId="{DCBB54A0-5C65-4143-8B1B-594EA861B924}" type="presParOf" srcId="{F1C32273-29F2-4F74-B208-3440CCB2E906}" destId="{4800CF90-DD11-46B3-8411-C5A07E1F9E9A}" srcOrd="3" destOrd="0" presId="urn:microsoft.com/office/officeart/2005/8/layout/cycle1"/>
    <dgm:cxn modelId="{E8DBFA9F-226D-44F0-9161-E2DC112DE7B7}" type="presParOf" srcId="{F1C32273-29F2-4F74-B208-3440CCB2E906}" destId="{0F3A4044-7E88-4861-A5F0-8639D3BBEAF6}" srcOrd="4" destOrd="0" presId="urn:microsoft.com/office/officeart/2005/8/layout/cycle1"/>
    <dgm:cxn modelId="{784F0405-0F16-4E94-ADA2-96EAEB0EC7B8}" type="presParOf" srcId="{F1C32273-29F2-4F74-B208-3440CCB2E906}" destId="{7E985E5B-B253-4F9A-B405-AF20EBC2C0FE}" srcOrd="5" destOrd="0" presId="urn:microsoft.com/office/officeart/2005/8/layout/cycle1"/>
    <dgm:cxn modelId="{9CCABF46-A3FD-4388-BABC-9D95AC6901C3}" type="presParOf" srcId="{F1C32273-29F2-4F74-B208-3440CCB2E906}" destId="{6733D86D-A60F-4C61-AA4E-D4F4B66C679B}" srcOrd="6" destOrd="0" presId="urn:microsoft.com/office/officeart/2005/8/layout/cycle1"/>
    <dgm:cxn modelId="{F7564B5C-0E99-40AF-B792-28A293C4F461}" type="presParOf" srcId="{F1C32273-29F2-4F74-B208-3440CCB2E906}" destId="{9614E54D-1ABE-4AA7-9647-3205F1320A66}" srcOrd="7" destOrd="0" presId="urn:microsoft.com/office/officeart/2005/8/layout/cycle1"/>
    <dgm:cxn modelId="{05B5B4AD-2EE7-43B9-A014-366664BCA7FA}" type="presParOf" srcId="{F1C32273-29F2-4F74-B208-3440CCB2E906}" destId="{1865745E-530E-4463-8ECB-7550D2543261}" srcOrd="8" destOrd="0" presId="urn:microsoft.com/office/officeart/2005/8/layout/cycle1"/>
    <dgm:cxn modelId="{7E04F3A0-01AE-4E52-AEB5-9779D0FAD0DA}" type="presParOf" srcId="{F1C32273-29F2-4F74-B208-3440CCB2E906}" destId="{DD45566E-71DD-49CC-848B-A98FBDE1D98F}" srcOrd="9" destOrd="0" presId="urn:microsoft.com/office/officeart/2005/8/layout/cycle1"/>
    <dgm:cxn modelId="{FB17AC3A-B1CB-4258-89B0-CF9B01FDFEFB}" type="presParOf" srcId="{F1C32273-29F2-4F74-B208-3440CCB2E906}" destId="{E69016A5-D3AD-4EE2-B189-9B1F7F70EAA0}" srcOrd="10" destOrd="0" presId="urn:microsoft.com/office/officeart/2005/8/layout/cycle1"/>
    <dgm:cxn modelId="{482B19FF-DF3E-4025-AC5E-608347AE3BC8}" type="presParOf" srcId="{F1C32273-29F2-4F74-B208-3440CCB2E906}" destId="{8AF7C3FA-D300-4175-A16F-4CA9936A8AB0}" srcOrd="11" destOrd="0" presId="urn:microsoft.com/office/officeart/2005/8/layout/cycle1"/>
    <dgm:cxn modelId="{3BD62DFF-D775-469D-A5D2-29FF1AE51C51}" type="presParOf" srcId="{F1C32273-29F2-4F74-B208-3440CCB2E906}" destId="{708FAEFE-C848-40E3-891E-28BD92AE8F60}" srcOrd="12" destOrd="0" presId="urn:microsoft.com/office/officeart/2005/8/layout/cycle1"/>
    <dgm:cxn modelId="{193AE794-E529-4105-9525-D28F6FE82F0B}" type="presParOf" srcId="{F1C32273-29F2-4F74-B208-3440CCB2E906}" destId="{A8607CAE-0480-41D9-868A-E533BF22F9B9}" srcOrd="13" destOrd="0" presId="urn:microsoft.com/office/officeart/2005/8/layout/cycle1"/>
    <dgm:cxn modelId="{DA1ACEFF-6EC6-4E24-B856-13ECB4738B94}" type="presParOf" srcId="{F1C32273-29F2-4F74-B208-3440CCB2E906}" destId="{F3230EC6-D9CA-47FB-ADFE-BA1C2DAE778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D1EC6-3C8D-DC45-84CF-DEDC04147761}" type="doc">
      <dgm:prSet loTypeId="urn:microsoft.com/office/officeart/2005/8/layout/list1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3B15530-575A-8D44-AE4B-8DFC5255BDE4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smtClean="0">
              <a:latin typeface="Calibri" pitchFamily="34" charset="0"/>
              <a:cs typeface="Arial Narrow"/>
            </a:rPr>
            <a:t>Marco legal e institucional </a:t>
          </a:r>
          <a:r>
            <a:rPr lang="es-ES" sz="1800" b="1" dirty="0" smtClean="0">
              <a:latin typeface="Calibri" pitchFamily="34" charset="0"/>
            </a:rPr>
            <a:t>para la presupuestación</a:t>
          </a:r>
          <a:endParaRPr lang="es-ES" sz="1800" b="1" dirty="0">
            <a:latin typeface="Calibri" pitchFamily="34" charset="0"/>
            <a:cs typeface="Arial Narrow"/>
          </a:endParaRPr>
        </a:p>
      </dgm:t>
    </dgm:pt>
    <dgm:pt modelId="{536B096F-44F7-4644-B74A-BEBF6D76CB7E}" type="par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AA31E630-8994-4241-9A55-C66045A14419}" type="sib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35C48EB-C6DE-6D42-9071-81542494FDB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="1" dirty="0" smtClean="0">
              <a:latin typeface="Calibri" pitchFamily="34" charset="0"/>
              <a:cs typeface="Arial Narrow"/>
            </a:rPr>
            <a:t>Cómo se asigna el gasto</a:t>
          </a:r>
          <a:endParaRPr lang="es-ES" sz="1800" b="1" dirty="0">
            <a:latin typeface="Calibri" pitchFamily="34" charset="0"/>
            <a:cs typeface="Arial Narrow"/>
          </a:endParaRPr>
        </a:p>
      </dgm:t>
    </dgm:pt>
    <dgm:pt modelId="{A900CA41-C46D-2B43-B946-E12230E8D4EC}" type="par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0BFE0C3-B3D4-BA45-BEBD-83E24FA8ED9C}" type="sib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601999E1-1718-7D41-8DE5-96A263F4739C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dirty="0" smtClean="0">
              <a:latin typeface="Calibri" pitchFamily="34" charset="0"/>
              <a:cs typeface="Arial Narrow"/>
            </a:rPr>
            <a:t>¿Qué falta?</a:t>
          </a:r>
          <a:endParaRPr lang="es-ES" sz="1800" dirty="0">
            <a:latin typeface="Calibri" pitchFamily="34" charset="0"/>
            <a:cs typeface="Arial Narrow"/>
          </a:endParaRPr>
        </a:p>
      </dgm:t>
    </dgm:pt>
    <dgm:pt modelId="{64E2A7DB-A2F9-7944-A6DA-FD594D440C84}" type="par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945041B-040C-3F42-BC30-9DB059B8A619}" type="sib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D11221E-C418-E14F-9F6F-64E99FFF27CA}" type="pres">
      <dgm:prSet presAssocID="{FABD1EC6-3C8D-DC45-84CF-DEDC04147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88C6569-A489-5E4A-BA3C-464754066516}" type="pres">
      <dgm:prSet presAssocID="{13B15530-575A-8D44-AE4B-8DFC5255BDE4}" presName="parentLin" presStyleCnt="0"/>
      <dgm:spPr/>
    </dgm:pt>
    <dgm:pt modelId="{7092D4E7-CCD8-F346-A4D6-4258AD67F289}" type="pres">
      <dgm:prSet presAssocID="{13B15530-575A-8D44-AE4B-8DFC5255BDE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C4B1B34-741E-E242-A4C3-A8E2821D0185}" type="pres">
      <dgm:prSet presAssocID="{13B15530-575A-8D44-AE4B-8DFC5255BD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32A80-A487-E645-80BC-B3A6CB45607B}" type="pres">
      <dgm:prSet presAssocID="{13B15530-575A-8D44-AE4B-8DFC5255BDE4}" presName="negativeSpace" presStyleCnt="0"/>
      <dgm:spPr/>
    </dgm:pt>
    <dgm:pt modelId="{933703AC-8F81-C94C-9AEC-3D0E7D7F61A3}" type="pres">
      <dgm:prSet presAssocID="{13B15530-575A-8D44-AE4B-8DFC5255BDE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D6A25D-9739-B949-A50E-1B6C33F6CFCD}" type="pres">
      <dgm:prSet presAssocID="{AA31E630-8994-4241-9A55-C66045A14419}" presName="spaceBetweenRectangles" presStyleCnt="0"/>
      <dgm:spPr/>
    </dgm:pt>
    <dgm:pt modelId="{F64EA0ED-C767-F146-974D-71572C9C08ED}" type="pres">
      <dgm:prSet presAssocID="{D35C48EB-C6DE-6D42-9071-81542494FDB9}" presName="parentLin" presStyleCnt="0"/>
      <dgm:spPr/>
    </dgm:pt>
    <dgm:pt modelId="{85511754-B9B9-1240-9FD3-65185B4E2CD9}" type="pres">
      <dgm:prSet presAssocID="{D35C48EB-C6DE-6D42-9071-81542494FDB9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D476D9EE-CF25-0D43-B41D-4DEEE7964E41}" type="pres">
      <dgm:prSet presAssocID="{D35C48EB-C6DE-6D42-9071-81542494FD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8AB233-0B29-5B43-9110-C715C362571C}" type="pres">
      <dgm:prSet presAssocID="{D35C48EB-C6DE-6D42-9071-81542494FDB9}" presName="negativeSpace" presStyleCnt="0"/>
      <dgm:spPr/>
    </dgm:pt>
    <dgm:pt modelId="{224F807C-2A70-0442-B303-29A35F79AEB9}" type="pres">
      <dgm:prSet presAssocID="{D35C48EB-C6DE-6D42-9071-81542494FD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655DFA-BC88-2B46-BFAC-55C724FC972C}" type="pres">
      <dgm:prSet presAssocID="{80BFE0C3-B3D4-BA45-BEBD-83E24FA8ED9C}" presName="spaceBetweenRectangles" presStyleCnt="0"/>
      <dgm:spPr/>
    </dgm:pt>
    <dgm:pt modelId="{35E1D3FB-F188-5443-A1AB-DEB9EBBE55BB}" type="pres">
      <dgm:prSet presAssocID="{601999E1-1718-7D41-8DE5-96A263F4739C}" presName="parentLin" presStyleCnt="0"/>
      <dgm:spPr/>
    </dgm:pt>
    <dgm:pt modelId="{F2D6EF39-52EF-7C4E-BEA2-FD77BA79389C}" type="pres">
      <dgm:prSet presAssocID="{601999E1-1718-7D41-8DE5-96A263F4739C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2B4E14E1-C882-1447-B1A1-471BC812D6D1}" type="pres">
      <dgm:prSet presAssocID="{601999E1-1718-7D41-8DE5-96A263F473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152F78-0B0E-0941-BA50-17EBE9EDDB3E}" type="pres">
      <dgm:prSet presAssocID="{601999E1-1718-7D41-8DE5-96A263F4739C}" presName="negativeSpace" presStyleCnt="0"/>
      <dgm:spPr/>
    </dgm:pt>
    <dgm:pt modelId="{0EA064C2-0BD5-6D4C-807C-8A7284A49382}" type="pres">
      <dgm:prSet presAssocID="{601999E1-1718-7D41-8DE5-96A263F4739C}" presName="childText" presStyleLbl="conFgAcc1" presStyleIdx="2" presStyleCnt="3">
        <dgm:presLayoutVars>
          <dgm:bulletEnabled val="1"/>
        </dgm:presLayoutVars>
      </dgm:prSet>
      <dgm:spPr>
        <a:noFill/>
      </dgm:spPr>
      <dgm:t>
        <a:bodyPr/>
        <a:lstStyle/>
        <a:p>
          <a:endParaRPr lang="es-ES"/>
        </a:p>
      </dgm:t>
    </dgm:pt>
  </dgm:ptLst>
  <dgm:cxnLst>
    <dgm:cxn modelId="{9F7020F6-4484-4238-98D0-A4120D07E482}" type="presOf" srcId="{601999E1-1718-7D41-8DE5-96A263F4739C}" destId="{F2D6EF39-52EF-7C4E-BEA2-FD77BA79389C}" srcOrd="0" destOrd="0" presId="urn:microsoft.com/office/officeart/2005/8/layout/list1"/>
    <dgm:cxn modelId="{58769494-EFED-D74D-AA6B-C5CD6ACD8C3E}" srcId="{FABD1EC6-3C8D-DC45-84CF-DEDC04147761}" destId="{D35C48EB-C6DE-6D42-9071-81542494FDB9}" srcOrd="1" destOrd="0" parTransId="{A900CA41-C46D-2B43-B946-E12230E8D4EC}" sibTransId="{80BFE0C3-B3D4-BA45-BEBD-83E24FA8ED9C}"/>
    <dgm:cxn modelId="{298C2975-7C5C-49F0-B576-C0F0821AAA17}" type="presOf" srcId="{13B15530-575A-8D44-AE4B-8DFC5255BDE4}" destId="{AC4B1B34-741E-E242-A4C3-A8E2821D0185}" srcOrd="1" destOrd="0" presId="urn:microsoft.com/office/officeart/2005/8/layout/list1"/>
    <dgm:cxn modelId="{03A11783-19AB-4054-9E3B-BAD811F9AB98}" type="presOf" srcId="{D35C48EB-C6DE-6D42-9071-81542494FDB9}" destId="{85511754-B9B9-1240-9FD3-65185B4E2CD9}" srcOrd="0" destOrd="0" presId="urn:microsoft.com/office/officeart/2005/8/layout/list1"/>
    <dgm:cxn modelId="{4A97F6F1-308E-4A6F-BB3E-6C12544CE4AB}" type="presOf" srcId="{D35C48EB-C6DE-6D42-9071-81542494FDB9}" destId="{D476D9EE-CF25-0D43-B41D-4DEEE7964E41}" srcOrd="1" destOrd="0" presId="urn:microsoft.com/office/officeart/2005/8/layout/list1"/>
    <dgm:cxn modelId="{55653FD1-6B35-314A-AD7D-162957A68E8A}" srcId="{FABD1EC6-3C8D-DC45-84CF-DEDC04147761}" destId="{13B15530-575A-8D44-AE4B-8DFC5255BDE4}" srcOrd="0" destOrd="0" parTransId="{536B096F-44F7-4644-B74A-BEBF6D76CB7E}" sibTransId="{AA31E630-8994-4241-9A55-C66045A14419}"/>
    <dgm:cxn modelId="{2FDFAA18-D0B1-724B-BB94-A132E2487266}" srcId="{FABD1EC6-3C8D-DC45-84CF-DEDC04147761}" destId="{601999E1-1718-7D41-8DE5-96A263F4739C}" srcOrd="2" destOrd="0" parTransId="{64E2A7DB-A2F9-7944-A6DA-FD594D440C84}" sibTransId="{8945041B-040C-3F42-BC30-9DB059B8A619}"/>
    <dgm:cxn modelId="{CDF83D1A-123E-4C86-A217-7E1EACD65C02}" type="presOf" srcId="{601999E1-1718-7D41-8DE5-96A263F4739C}" destId="{2B4E14E1-C882-1447-B1A1-471BC812D6D1}" srcOrd="1" destOrd="0" presId="urn:microsoft.com/office/officeart/2005/8/layout/list1"/>
    <dgm:cxn modelId="{0F976AC5-CA3F-49B6-8C62-1BA0B0CEDBFF}" type="presOf" srcId="{FABD1EC6-3C8D-DC45-84CF-DEDC04147761}" destId="{DD11221E-C418-E14F-9F6F-64E99FFF27CA}" srcOrd="0" destOrd="0" presId="urn:microsoft.com/office/officeart/2005/8/layout/list1"/>
    <dgm:cxn modelId="{F1E3FF15-B399-40CE-8BD9-4F1643E1636D}" type="presOf" srcId="{13B15530-575A-8D44-AE4B-8DFC5255BDE4}" destId="{7092D4E7-CCD8-F346-A4D6-4258AD67F289}" srcOrd="0" destOrd="0" presId="urn:microsoft.com/office/officeart/2005/8/layout/list1"/>
    <dgm:cxn modelId="{F9A31F60-0D50-49DF-8C72-7DC8FD93CC68}" type="presParOf" srcId="{DD11221E-C418-E14F-9F6F-64E99FFF27CA}" destId="{988C6569-A489-5E4A-BA3C-464754066516}" srcOrd="0" destOrd="0" presId="urn:microsoft.com/office/officeart/2005/8/layout/list1"/>
    <dgm:cxn modelId="{A9B5F15F-9A6C-4CC4-BFAB-69E63BA3A02B}" type="presParOf" srcId="{988C6569-A489-5E4A-BA3C-464754066516}" destId="{7092D4E7-CCD8-F346-A4D6-4258AD67F289}" srcOrd="0" destOrd="0" presId="urn:microsoft.com/office/officeart/2005/8/layout/list1"/>
    <dgm:cxn modelId="{A2FB34A7-785D-4685-9FCD-5C75909BC2D5}" type="presParOf" srcId="{988C6569-A489-5E4A-BA3C-464754066516}" destId="{AC4B1B34-741E-E242-A4C3-A8E2821D0185}" srcOrd="1" destOrd="0" presId="urn:microsoft.com/office/officeart/2005/8/layout/list1"/>
    <dgm:cxn modelId="{8A751F3E-540B-4042-B43A-EAABE1BB2198}" type="presParOf" srcId="{DD11221E-C418-E14F-9F6F-64E99FFF27CA}" destId="{59E32A80-A487-E645-80BC-B3A6CB45607B}" srcOrd="1" destOrd="0" presId="urn:microsoft.com/office/officeart/2005/8/layout/list1"/>
    <dgm:cxn modelId="{2E8A2F57-1221-4210-8779-14F9EC9A4B9A}" type="presParOf" srcId="{DD11221E-C418-E14F-9F6F-64E99FFF27CA}" destId="{933703AC-8F81-C94C-9AEC-3D0E7D7F61A3}" srcOrd="2" destOrd="0" presId="urn:microsoft.com/office/officeart/2005/8/layout/list1"/>
    <dgm:cxn modelId="{BF2B05EE-B919-4576-B19D-038B446D4765}" type="presParOf" srcId="{DD11221E-C418-E14F-9F6F-64E99FFF27CA}" destId="{EDD6A25D-9739-B949-A50E-1B6C33F6CFCD}" srcOrd="3" destOrd="0" presId="urn:microsoft.com/office/officeart/2005/8/layout/list1"/>
    <dgm:cxn modelId="{48163D55-C575-496F-9D1C-29C556AAF2B4}" type="presParOf" srcId="{DD11221E-C418-E14F-9F6F-64E99FFF27CA}" destId="{F64EA0ED-C767-F146-974D-71572C9C08ED}" srcOrd="4" destOrd="0" presId="urn:microsoft.com/office/officeart/2005/8/layout/list1"/>
    <dgm:cxn modelId="{C86F17E5-F94E-48A9-BF12-8BA85E0B9B64}" type="presParOf" srcId="{F64EA0ED-C767-F146-974D-71572C9C08ED}" destId="{85511754-B9B9-1240-9FD3-65185B4E2CD9}" srcOrd="0" destOrd="0" presId="urn:microsoft.com/office/officeart/2005/8/layout/list1"/>
    <dgm:cxn modelId="{47CBB99C-021E-42C2-8494-D606F0467419}" type="presParOf" srcId="{F64EA0ED-C767-F146-974D-71572C9C08ED}" destId="{D476D9EE-CF25-0D43-B41D-4DEEE7964E41}" srcOrd="1" destOrd="0" presId="urn:microsoft.com/office/officeart/2005/8/layout/list1"/>
    <dgm:cxn modelId="{4F394CF3-CDB0-4614-8A13-0099FCF884E1}" type="presParOf" srcId="{DD11221E-C418-E14F-9F6F-64E99FFF27CA}" destId="{BA8AB233-0B29-5B43-9110-C715C362571C}" srcOrd="5" destOrd="0" presId="urn:microsoft.com/office/officeart/2005/8/layout/list1"/>
    <dgm:cxn modelId="{D9A8DE3D-00FA-4544-B008-AC984914499A}" type="presParOf" srcId="{DD11221E-C418-E14F-9F6F-64E99FFF27CA}" destId="{224F807C-2A70-0442-B303-29A35F79AEB9}" srcOrd="6" destOrd="0" presId="urn:microsoft.com/office/officeart/2005/8/layout/list1"/>
    <dgm:cxn modelId="{B19989B7-1F5E-4CF8-9BD6-D51D97B36694}" type="presParOf" srcId="{DD11221E-C418-E14F-9F6F-64E99FFF27CA}" destId="{D2655DFA-BC88-2B46-BFAC-55C724FC972C}" srcOrd="7" destOrd="0" presId="urn:microsoft.com/office/officeart/2005/8/layout/list1"/>
    <dgm:cxn modelId="{1E81CD8D-657C-4DB8-817A-E541069A2058}" type="presParOf" srcId="{DD11221E-C418-E14F-9F6F-64E99FFF27CA}" destId="{35E1D3FB-F188-5443-A1AB-DEB9EBBE55BB}" srcOrd="8" destOrd="0" presId="urn:microsoft.com/office/officeart/2005/8/layout/list1"/>
    <dgm:cxn modelId="{323B94D8-3A18-4680-AD74-6AC17E685384}" type="presParOf" srcId="{35E1D3FB-F188-5443-A1AB-DEB9EBBE55BB}" destId="{F2D6EF39-52EF-7C4E-BEA2-FD77BA79389C}" srcOrd="0" destOrd="0" presId="urn:microsoft.com/office/officeart/2005/8/layout/list1"/>
    <dgm:cxn modelId="{BB3BADC5-249A-41DC-AA5D-B622BC154288}" type="presParOf" srcId="{35E1D3FB-F188-5443-A1AB-DEB9EBBE55BB}" destId="{2B4E14E1-C882-1447-B1A1-471BC812D6D1}" srcOrd="1" destOrd="0" presId="urn:microsoft.com/office/officeart/2005/8/layout/list1"/>
    <dgm:cxn modelId="{809EAEC6-3420-4E12-B98F-CC921D1289C3}" type="presParOf" srcId="{DD11221E-C418-E14F-9F6F-64E99FFF27CA}" destId="{A1152F78-0B0E-0941-BA50-17EBE9EDDB3E}" srcOrd="9" destOrd="0" presId="urn:microsoft.com/office/officeart/2005/8/layout/list1"/>
    <dgm:cxn modelId="{BD7639E7-FDE4-4B4D-931F-78A47D52B385}" type="presParOf" srcId="{DD11221E-C418-E14F-9F6F-64E99FFF27CA}" destId="{0EA064C2-0BD5-6D4C-807C-8A7284A493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76612D-93FA-4CDA-AF17-4AA2BB7DA905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1FA472-876C-4C32-A76D-92CF76D89625}">
      <dgm:prSet phldrT="[Texto]" custT="1"/>
      <dgm:spPr>
        <a:solidFill>
          <a:srgbClr val="FF6825"/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  <a:effectLst/>
            </a:rPr>
            <a:t>formulación</a:t>
          </a:r>
          <a:endParaRPr lang="es-ES" sz="2000" b="1" dirty="0">
            <a:solidFill>
              <a:schemeClr val="tx1"/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451F1BD-3589-44E7-BB54-375CFD0C74B4}" type="parTrans" cxnId="{FA8748FF-6018-477D-A1B9-C747E3438C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1E668-F536-416D-9DD4-C487D3C6C1A5}" type="sibTrans" cxnId="{FA8748FF-6018-477D-A1B9-C747E3438C77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CA221-C4FD-47E8-8B8F-38D7ACE251E1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baseline="0" dirty="0" smtClean="0">
              <a:solidFill>
                <a:schemeClr val="bg1"/>
              </a:solidFill>
              <a:effectLst/>
            </a:rPr>
            <a:t>Programación</a:t>
          </a:r>
          <a:endParaRPr lang="es-ES" sz="2000" b="1" baseline="0" dirty="0">
            <a:solidFill>
              <a:schemeClr val="bg1"/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A5CE7B5-45EF-4527-B16E-83D26D97B72F}" type="parTrans" cxnId="{5D056003-0AE4-45F0-987C-5A8792F54A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16EA0-288E-4F28-B379-795B466F0222}" type="sibTrans" cxnId="{5D056003-0AE4-45F0-987C-5A8792F54A3A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94B5E-47A4-4875-8A56-667A0524F68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2000" b="1" baseline="0" dirty="0" smtClean="0">
              <a:solidFill>
                <a:schemeClr val="bg1">
                  <a:lumMod val="95000"/>
                </a:schemeClr>
              </a:solidFill>
              <a:effectLst/>
            </a:rPr>
            <a:t>Seguimiento</a:t>
          </a:r>
          <a:endParaRPr lang="es-ES" sz="2000" b="1" baseline="0" dirty="0">
            <a:solidFill>
              <a:schemeClr val="bg1">
                <a:lumMod val="95000"/>
              </a:schemeClr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9A56816-EB91-4F04-BC87-DE9DEEBB83D1}" type="parTrans" cxnId="{FC7AA445-339C-4ED6-A88D-5358998ADC3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B69EDE-092C-4F2E-B16E-411E731D4368}" type="sibTrans" cxnId="{FC7AA445-339C-4ED6-A88D-5358998ADC39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15AB26-80C5-4EA8-88AC-81FAA69D0E25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000" b="1" baseline="0" dirty="0" smtClean="0">
              <a:solidFill>
                <a:schemeClr val="bg1"/>
              </a:solidFill>
              <a:effectLst/>
            </a:rPr>
            <a:t>Evaluación</a:t>
          </a:r>
          <a:endParaRPr lang="es-ES" sz="2000" b="1" baseline="0" dirty="0">
            <a:solidFill>
              <a:schemeClr val="bg1"/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CA7F5E3-51B1-4FB0-8ED8-FE0F8091CBED}" type="parTrans" cxnId="{B4C5A72D-D7D7-4991-8D0F-1013E58696E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FB53B8-D46F-47A1-8053-6D9FEFF39D91}" type="sibTrans" cxnId="{B4C5A72D-D7D7-4991-8D0F-1013E58696E1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DA0D24-AAAE-410D-B163-4178B764A3FF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rgbClr val="FFFFFF"/>
              </a:solidFill>
              <a:effectLst/>
            </a:rPr>
            <a:t>Ejecución</a:t>
          </a:r>
          <a:endParaRPr lang="es-ES" sz="2000" b="1" dirty="0">
            <a:solidFill>
              <a:srgbClr val="FFFFFF"/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9E3FC76-99EB-4C99-A7BE-DE047FB13787}" type="parTrans" cxnId="{B5314FB7-0C4D-4349-B126-D1D08491D28A}">
      <dgm:prSet/>
      <dgm:spPr/>
      <dgm:t>
        <a:bodyPr/>
        <a:lstStyle/>
        <a:p>
          <a:endParaRPr lang="es-ES" sz="2000"/>
        </a:p>
      </dgm:t>
    </dgm:pt>
    <dgm:pt modelId="{B107961A-0663-49AD-A42B-FA38A4CB5ADE}" type="sibTrans" cxnId="{B5314FB7-0C4D-4349-B126-D1D08491D28A}">
      <dgm:prSet custT="1"/>
      <dgm:spPr/>
      <dgm:t>
        <a:bodyPr/>
        <a:lstStyle/>
        <a:p>
          <a:endParaRPr lang="es-ES" sz="2000" dirty="0"/>
        </a:p>
      </dgm:t>
    </dgm:pt>
    <dgm:pt modelId="{3BBA7281-94F7-4994-9925-64887ECCE64A}" type="pres">
      <dgm:prSet presAssocID="{CF76612D-93FA-4CDA-AF17-4AA2BB7DA9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F273B3-37A7-4D77-AD25-A2435BC30990}" type="pres">
      <dgm:prSet presAssocID="{821FA472-876C-4C32-A76D-92CF76D89625}" presName="node" presStyleLbl="node1" presStyleIdx="0" presStyleCnt="5" custScaleX="132497" custScaleY="129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A5D8A-41DE-4151-A1C9-2C86FA88E032}" type="pres">
      <dgm:prSet presAssocID="{2601E668-F536-416D-9DD4-C487D3C6C1A5}" presName="sibTrans" presStyleLbl="sibTrans2D1" presStyleIdx="0" presStyleCnt="5"/>
      <dgm:spPr/>
      <dgm:t>
        <a:bodyPr/>
        <a:lstStyle/>
        <a:p>
          <a:endParaRPr lang="es-ES"/>
        </a:p>
      </dgm:t>
    </dgm:pt>
    <dgm:pt modelId="{040DDCFF-2C7F-48AB-AEFC-34A4DDB766AD}" type="pres">
      <dgm:prSet presAssocID="{2601E668-F536-416D-9DD4-C487D3C6C1A5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7B99F6B9-1277-4C1D-9763-E7C0AC2917EE}" type="pres">
      <dgm:prSet presAssocID="{59ACA221-C4FD-47E8-8B8F-38D7ACE251E1}" presName="node" presStyleLbl="node1" presStyleIdx="1" presStyleCnt="5" custScaleX="144132" custScaleY="129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47702C-D562-4EEE-84CD-0E490CC592BB}" type="pres">
      <dgm:prSet presAssocID="{DC116EA0-288E-4F28-B379-795B466F0222}" presName="sibTrans" presStyleLbl="sibTrans2D1" presStyleIdx="1" presStyleCnt="5"/>
      <dgm:spPr/>
      <dgm:t>
        <a:bodyPr/>
        <a:lstStyle/>
        <a:p>
          <a:endParaRPr lang="es-ES"/>
        </a:p>
      </dgm:t>
    </dgm:pt>
    <dgm:pt modelId="{789DE793-515B-4B5B-BF36-DD99D98E3B0D}" type="pres">
      <dgm:prSet presAssocID="{DC116EA0-288E-4F28-B379-795B466F0222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65F0FFBA-E1E7-4CC4-B992-151CBC7D3896}" type="pres">
      <dgm:prSet presAssocID="{1ADA0D24-AAAE-410D-B163-4178B764A3FF}" presName="node" presStyleLbl="node1" presStyleIdx="2" presStyleCnt="5" custScaleX="132497" custScaleY="129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0BBF5-3DDF-400A-9188-4EDBAAF20501}" type="pres">
      <dgm:prSet presAssocID="{B107961A-0663-49AD-A42B-FA38A4CB5ADE}" presName="sibTrans" presStyleLbl="sibTrans2D1" presStyleIdx="2" presStyleCnt="5"/>
      <dgm:spPr/>
      <dgm:t>
        <a:bodyPr/>
        <a:lstStyle/>
        <a:p>
          <a:endParaRPr lang="es-ES"/>
        </a:p>
      </dgm:t>
    </dgm:pt>
    <dgm:pt modelId="{1E13EEC1-7E13-4EE3-B141-FFC1A5B6E3EB}" type="pres">
      <dgm:prSet presAssocID="{B107961A-0663-49AD-A42B-FA38A4CB5ADE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9E1C61A0-6B9D-45EC-AC55-74DBEAAA8BE3}" type="pres">
      <dgm:prSet presAssocID="{20794B5E-47A4-4875-8A56-667A0524F68E}" presName="node" presStyleLbl="node1" presStyleIdx="3" presStyleCnt="5" custScaleX="132497" custScaleY="129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F0B358-4836-4475-B663-C271C9A1BE22}" type="pres">
      <dgm:prSet presAssocID="{90B69EDE-092C-4F2E-B16E-411E731D4368}" presName="sibTrans" presStyleLbl="sibTrans2D1" presStyleIdx="3" presStyleCnt="5"/>
      <dgm:spPr/>
      <dgm:t>
        <a:bodyPr/>
        <a:lstStyle/>
        <a:p>
          <a:endParaRPr lang="es-ES"/>
        </a:p>
      </dgm:t>
    </dgm:pt>
    <dgm:pt modelId="{2EBC9EB7-1D69-4246-BEF4-4C45A4F7B458}" type="pres">
      <dgm:prSet presAssocID="{90B69EDE-092C-4F2E-B16E-411E731D4368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88E67D32-215E-45B2-993E-75D407C26736}" type="pres">
      <dgm:prSet presAssocID="{C615AB26-80C5-4EA8-88AC-81FAA69D0E25}" presName="node" presStyleLbl="node1" presStyleIdx="4" presStyleCnt="5" custScaleX="131898" custScaleY="129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58FD7-74F5-4BFE-9CD1-4A0C6E0BAFCB}" type="pres">
      <dgm:prSet presAssocID="{22FB53B8-D46F-47A1-8053-6D9FEFF39D91}" presName="sibTrans" presStyleLbl="sibTrans2D1" presStyleIdx="4" presStyleCnt="5"/>
      <dgm:spPr/>
      <dgm:t>
        <a:bodyPr/>
        <a:lstStyle/>
        <a:p>
          <a:endParaRPr lang="es-ES"/>
        </a:p>
      </dgm:t>
    </dgm:pt>
    <dgm:pt modelId="{60012B28-0E68-45C7-AB9D-5DC3FBD9C3AD}" type="pres">
      <dgm:prSet presAssocID="{22FB53B8-D46F-47A1-8053-6D9FEFF39D91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1ECE73EA-8C3F-4611-ABC1-FAFA1F78BB2B}" type="presOf" srcId="{821FA472-876C-4C32-A76D-92CF76D89625}" destId="{1EF273B3-37A7-4D77-AD25-A2435BC30990}" srcOrd="0" destOrd="0" presId="urn:microsoft.com/office/officeart/2005/8/layout/cycle2"/>
    <dgm:cxn modelId="{EC1DD9C8-958C-4578-BFB3-95D8873425D4}" type="presOf" srcId="{2601E668-F536-416D-9DD4-C487D3C6C1A5}" destId="{A3AA5D8A-41DE-4151-A1C9-2C86FA88E032}" srcOrd="0" destOrd="0" presId="urn:microsoft.com/office/officeart/2005/8/layout/cycle2"/>
    <dgm:cxn modelId="{9E24962E-063E-481C-A0C4-8295CD43E01C}" type="presOf" srcId="{90B69EDE-092C-4F2E-B16E-411E731D4368}" destId="{2EBC9EB7-1D69-4246-BEF4-4C45A4F7B458}" srcOrd="1" destOrd="0" presId="urn:microsoft.com/office/officeart/2005/8/layout/cycle2"/>
    <dgm:cxn modelId="{9D5BC7E9-649C-4CA0-8295-2310422848CA}" type="presOf" srcId="{DC116EA0-288E-4F28-B379-795B466F0222}" destId="{5747702C-D562-4EEE-84CD-0E490CC592BB}" srcOrd="0" destOrd="0" presId="urn:microsoft.com/office/officeart/2005/8/layout/cycle2"/>
    <dgm:cxn modelId="{5D056003-0AE4-45F0-987C-5A8792F54A3A}" srcId="{CF76612D-93FA-4CDA-AF17-4AA2BB7DA905}" destId="{59ACA221-C4FD-47E8-8B8F-38D7ACE251E1}" srcOrd="1" destOrd="0" parTransId="{4A5CE7B5-45EF-4527-B16E-83D26D97B72F}" sibTransId="{DC116EA0-288E-4F28-B379-795B466F0222}"/>
    <dgm:cxn modelId="{FCE033C5-AA7B-4D89-B2B8-4669AD309390}" type="presOf" srcId="{B107961A-0663-49AD-A42B-FA38A4CB5ADE}" destId="{EA80BBF5-3DDF-400A-9188-4EDBAAF20501}" srcOrd="0" destOrd="0" presId="urn:microsoft.com/office/officeart/2005/8/layout/cycle2"/>
    <dgm:cxn modelId="{FA8748FF-6018-477D-A1B9-C747E3438C77}" srcId="{CF76612D-93FA-4CDA-AF17-4AA2BB7DA905}" destId="{821FA472-876C-4C32-A76D-92CF76D89625}" srcOrd="0" destOrd="0" parTransId="{F451F1BD-3589-44E7-BB54-375CFD0C74B4}" sibTransId="{2601E668-F536-416D-9DD4-C487D3C6C1A5}"/>
    <dgm:cxn modelId="{320D4BCB-0FDD-4291-9A9E-C2C62A064694}" type="presOf" srcId="{DC116EA0-288E-4F28-B379-795B466F0222}" destId="{789DE793-515B-4B5B-BF36-DD99D98E3B0D}" srcOrd="1" destOrd="0" presId="urn:microsoft.com/office/officeart/2005/8/layout/cycle2"/>
    <dgm:cxn modelId="{8498E33B-FAA2-4803-B353-BC7314F05225}" type="presOf" srcId="{1ADA0D24-AAAE-410D-B163-4178B764A3FF}" destId="{65F0FFBA-E1E7-4CC4-B992-151CBC7D3896}" srcOrd="0" destOrd="0" presId="urn:microsoft.com/office/officeart/2005/8/layout/cycle2"/>
    <dgm:cxn modelId="{6DE296F4-514B-48C8-B085-E9891DB32AB6}" type="presOf" srcId="{2601E668-F536-416D-9DD4-C487D3C6C1A5}" destId="{040DDCFF-2C7F-48AB-AEFC-34A4DDB766AD}" srcOrd="1" destOrd="0" presId="urn:microsoft.com/office/officeart/2005/8/layout/cycle2"/>
    <dgm:cxn modelId="{B5314FB7-0C4D-4349-B126-D1D08491D28A}" srcId="{CF76612D-93FA-4CDA-AF17-4AA2BB7DA905}" destId="{1ADA0D24-AAAE-410D-B163-4178B764A3FF}" srcOrd="2" destOrd="0" parTransId="{49E3FC76-99EB-4C99-A7BE-DE047FB13787}" sibTransId="{B107961A-0663-49AD-A42B-FA38A4CB5ADE}"/>
    <dgm:cxn modelId="{355261EF-6B5E-4807-937D-BF00880A27E4}" type="presOf" srcId="{59ACA221-C4FD-47E8-8B8F-38D7ACE251E1}" destId="{7B99F6B9-1277-4C1D-9763-E7C0AC2917EE}" srcOrd="0" destOrd="0" presId="urn:microsoft.com/office/officeart/2005/8/layout/cycle2"/>
    <dgm:cxn modelId="{E106E32C-A495-4C17-BBD5-A9E909EEB310}" type="presOf" srcId="{90B69EDE-092C-4F2E-B16E-411E731D4368}" destId="{F2F0B358-4836-4475-B663-C271C9A1BE22}" srcOrd="0" destOrd="0" presId="urn:microsoft.com/office/officeart/2005/8/layout/cycle2"/>
    <dgm:cxn modelId="{EB02621F-9C38-4078-9D43-32FEC0B6FD55}" type="presOf" srcId="{B107961A-0663-49AD-A42B-FA38A4CB5ADE}" destId="{1E13EEC1-7E13-4EE3-B141-FFC1A5B6E3EB}" srcOrd="1" destOrd="0" presId="urn:microsoft.com/office/officeart/2005/8/layout/cycle2"/>
    <dgm:cxn modelId="{94BBCACE-ECBD-486F-8FA4-11B3EC940E82}" type="presOf" srcId="{22FB53B8-D46F-47A1-8053-6D9FEFF39D91}" destId="{60012B28-0E68-45C7-AB9D-5DC3FBD9C3AD}" srcOrd="1" destOrd="0" presId="urn:microsoft.com/office/officeart/2005/8/layout/cycle2"/>
    <dgm:cxn modelId="{FC7AA445-339C-4ED6-A88D-5358998ADC39}" srcId="{CF76612D-93FA-4CDA-AF17-4AA2BB7DA905}" destId="{20794B5E-47A4-4875-8A56-667A0524F68E}" srcOrd="3" destOrd="0" parTransId="{49A56816-EB91-4F04-BC87-DE9DEEBB83D1}" sibTransId="{90B69EDE-092C-4F2E-B16E-411E731D4368}"/>
    <dgm:cxn modelId="{B4C5A72D-D7D7-4991-8D0F-1013E58696E1}" srcId="{CF76612D-93FA-4CDA-AF17-4AA2BB7DA905}" destId="{C615AB26-80C5-4EA8-88AC-81FAA69D0E25}" srcOrd="4" destOrd="0" parTransId="{BCA7F5E3-51B1-4FB0-8ED8-FE0F8091CBED}" sibTransId="{22FB53B8-D46F-47A1-8053-6D9FEFF39D91}"/>
    <dgm:cxn modelId="{BED67958-678D-4A5F-9BFA-16648CDD2AAD}" type="presOf" srcId="{20794B5E-47A4-4875-8A56-667A0524F68E}" destId="{9E1C61A0-6B9D-45EC-AC55-74DBEAAA8BE3}" srcOrd="0" destOrd="0" presId="urn:microsoft.com/office/officeart/2005/8/layout/cycle2"/>
    <dgm:cxn modelId="{0C68819C-9EC2-4DF6-ACC5-4829AD3C3308}" type="presOf" srcId="{C615AB26-80C5-4EA8-88AC-81FAA69D0E25}" destId="{88E67D32-215E-45B2-993E-75D407C26736}" srcOrd="0" destOrd="0" presId="urn:microsoft.com/office/officeart/2005/8/layout/cycle2"/>
    <dgm:cxn modelId="{FB4332EC-23B6-427A-98EA-5F820BCA2E47}" type="presOf" srcId="{22FB53B8-D46F-47A1-8053-6D9FEFF39D91}" destId="{88E58FD7-74F5-4BFE-9CD1-4A0C6E0BAFCB}" srcOrd="0" destOrd="0" presId="urn:microsoft.com/office/officeart/2005/8/layout/cycle2"/>
    <dgm:cxn modelId="{8193C077-BE22-4D95-9913-B76F98A911D7}" type="presOf" srcId="{CF76612D-93FA-4CDA-AF17-4AA2BB7DA905}" destId="{3BBA7281-94F7-4994-9925-64887ECCE64A}" srcOrd="0" destOrd="0" presId="urn:microsoft.com/office/officeart/2005/8/layout/cycle2"/>
    <dgm:cxn modelId="{CA6196F9-4B92-4A32-94C5-087F6E11A38E}" type="presParOf" srcId="{3BBA7281-94F7-4994-9925-64887ECCE64A}" destId="{1EF273B3-37A7-4D77-AD25-A2435BC30990}" srcOrd="0" destOrd="0" presId="urn:microsoft.com/office/officeart/2005/8/layout/cycle2"/>
    <dgm:cxn modelId="{7DCF0C23-00EF-426D-89EC-15C5D0BEDCC0}" type="presParOf" srcId="{3BBA7281-94F7-4994-9925-64887ECCE64A}" destId="{A3AA5D8A-41DE-4151-A1C9-2C86FA88E032}" srcOrd="1" destOrd="0" presId="urn:microsoft.com/office/officeart/2005/8/layout/cycle2"/>
    <dgm:cxn modelId="{BFD588E2-6D15-4F38-8521-9BB8AE6516A7}" type="presParOf" srcId="{A3AA5D8A-41DE-4151-A1C9-2C86FA88E032}" destId="{040DDCFF-2C7F-48AB-AEFC-34A4DDB766AD}" srcOrd="0" destOrd="0" presId="urn:microsoft.com/office/officeart/2005/8/layout/cycle2"/>
    <dgm:cxn modelId="{7A598693-7B54-4FB4-92ED-A914EC4621C9}" type="presParOf" srcId="{3BBA7281-94F7-4994-9925-64887ECCE64A}" destId="{7B99F6B9-1277-4C1D-9763-E7C0AC2917EE}" srcOrd="2" destOrd="0" presId="urn:microsoft.com/office/officeart/2005/8/layout/cycle2"/>
    <dgm:cxn modelId="{6AE9184D-FECC-4E88-8084-3830DE324A90}" type="presParOf" srcId="{3BBA7281-94F7-4994-9925-64887ECCE64A}" destId="{5747702C-D562-4EEE-84CD-0E490CC592BB}" srcOrd="3" destOrd="0" presId="urn:microsoft.com/office/officeart/2005/8/layout/cycle2"/>
    <dgm:cxn modelId="{6D7F6497-F170-4F08-A8AB-A0B82EEB6324}" type="presParOf" srcId="{5747702C-D562-4EEE-84CD-0E490CC592BB}" destId="{789DE793-515B-4B5B-BF36-DD99D98E3B0D}" srcOrd="0" destOrd="0" presId="urn:microsoft.com/office/officeart/2005/8/layout/cycle2"/>
    <dgm:cxn modelId="{C5B1E18E-C518-4302-BF00-52C1667EA3BA}" type="presParOf" srcId="{3BBA7281-94F7-4994-9925-64887ECCE64A}" destId="{65F0FFBA-E1E7-4CC4-B992-151CBC7D3896}" srcOrd="4" destOrd="0" presId="urn:microsoft.com/office/officeart/2005/8/layout/cycle2"/>
    <dgm:cxn modelId="{613134F8-959C-4B18-8BA8-167A6AC7D11A}" type="presParOf" srcId="{3BBA7281-94F7-4994-9925-64887ECCE64A}" destId="{EA80BBF5-3DDF-400A-9188-4EDBAAF20501}" srcOrd="5" destOrd="0" presId="urn:microsoft.com/office/officeart/2005/8/layout/cycle2"/>
    <dgm:cxn modelId="{104469F6-8339-4EB8-B29B-77DDE039ACC4}" type="presParOf" srcId="{EA80BBF5-3DDF-400A-9188-4EDBAAF20501}" destId="{1E13EEC1-7E13-4EE3-B141-FFC1A5B6E3EB}" srcOrd="0" destOrd="0" presId="urn:microsoft.com/office/officeart/2005/8/layout/cycle2"/>
    <dgm:cxn modelId="{29BE472C-3007-43E0-95B9-563D9789573E}" type="presParOf" srcId="{3BBA7281-94F7-4994-9925-64887ECCE64A}" destId="{9E1C61A0-6B9D-45EC-AC55-74DBEAAA8BE3}" srcOrd="6" destOrd="0" presId="urn:microsoft.com/office/officeart/2005/8/layout/cycle2"/>
    <dgm:cxn modelId="{121D2093-F50C-4085-969C-595C1A16FB28}" type="presParOf" srcId="{3BBA7281-94F7-4994-9925-64887ECCE64A}" destId="{F2F0B358-4836-4475-B663-C271C9A1BE22}" srcOrd="7" destOrd="0" presId="urn:microsoft.com/office/officeart/2005/8/layout/cycle2"/>
    <dgm:cxn modelId="{594FCE1F-DEAD-48B1-8240-6761C3C7633A}" type="presParOf" srcId="{F2F0B358-4836-4475-B663-C271C9A1BE22}" destId="{2EBC9EB7-1D69-4246-BEF4-4C45A4F7B458}" srcOrd="0" destOrd="0" presId="urn:microsoft.com/office/officeart/2005/8/layout/cycle2"/>
    <dgm:cxn modelId="{3AB00C8E-DDAA-45BB-8F79-FA99CCC2B307}" type="presParOf" srcId="{3BBA7281-94F7-4994-9925-64887ECCE64A}" destId="{88E67D32-215E-45B2-993E-75D407C26736}" srcOrd="8" destOrd="0" presId="urn:microsoft.com/office/officeart/2005/8/layout/cycle2"/>
    <dgm:cxn modelId="{FA16E2CD-7C60-42DC-99C6-600B3A54059C}" type="presParOf" srcId="{3BBA7281-94F7-4994-9925-64887ECCE64A}" destId="{88E58FD7-74F5-4BFE-9CD1-4A0C6E0BAFCB}" srcOrd="9" destOrd="0" presId="urn:microsoft.com/office/officeart/2005/8/layout/cycle2"/>
    <dgm:cxn modelId="{F26D6527-98AE-4B4C-BD8D-A037517320A7}" type="presParOf" srcId="{88E58FD7-74F5-4BFE-9CD1-4A0C6E0BAFCB}" destId="{60012B28-0E68-45C7-AB9D-5DC3FBD9C3A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50D0E-8DCC-4338-B8D0-42BDD815F4D9}" type="doc">
      <dgm:prSet loTypeId="urn:microsoft.com/office/officeart/2005/8/layout/process3" loCatId="process" qsTypeId="urn:microsoft.com/office/officeart/2005/8/quickstyle/simple3" qsCatId="simple" csTypeId="urn:microsoft.com/office/officeart/2005/8/colors/accent2_4" csCatId="accent2" phldr="1"/>
      <dgm:spPr/>
    </dgm:pt>
    <dgm:pt modelId="{14DC9580-C8D7-465E-B5B0-9D99EABDB600}">
      <dgm:prSet phldrT="[Texto]" custT="1"/>
      <dgm:spPr/>
      <dgm:t>
        <a:bodyPr/>
        <a:lstStyle/>
        <a:p>
          <a:pPr algn="l"/>
          <a:r>
            <a:rPr lang="es-CO" sz="1800" b="1" dirty="0" smtClean="0"/>
            <a:t>Apropiación Final</a:t>
          </a:r>
          <a:endParaRPr lang="es-CO" sz="1800" b="1" dirty="0"/>
        </a:p>
      </dgm:t>
    </dgm:pt>
    <dgm:pt modelId="{D386FFD2-6B8C-4A69-AB07-F211F3BC4282}" type="parTrans" cxnId="{85B036FF-8D96-4A1D-AEC1-B40727D0A8DF}">
      <dgm:prSet/>
      <dgm:spPr/>
      <dgm:t>
        <a:bodyPr/>
        <a:lstStyle/>
        <a:p>
          <a:endParaRPr lang="es-CO" sz="1800"/>
        </a:p>
      </dgm:t>
    </dgm:pt>
    <dgm:pt modelId="{08DA7B33-D4C4-4E70-A4F2-2971DC26051A}" type="sibTrans" cxnId="{85B036FF-8D96-4A1D-AEC1-B40727D0A8DF}">
      <dgm:prSet custT="1"/>
      <dgm:spPr/>
      <dgm:t>
        <a:bodyPr/>
        <a:lstStyle/>
        <a:p>
          <a:endParaRPr lang="es-CO" sz="1800"/>
        </a:p>
      </dgm:t>
    </dgm:pt>
    <dgm:pt modelId="{427FDB12-BE19-4AB0-A6E2-15A4A6882C10}">
      <dgm:prSet phldrT="[Texto]" custT="1"/>
      <dgm:spPr/>
      <dgm:t>
        <a:bodyPr/>
        <a:lstStyle/>
        <a:p>
          <a:pPr algn="l"/>
          <a:r>
            <a:rPr lang="es-CO" sz="1800" b="1" dirty="0" smtClean="0"/>
            <a:t>Compromisos</a:t>
          </a:r>
          <a:endParaRPr lang="es-CO" sz="1800" b="1" dirty="0"/>
        </a:p>
      </dgm:t>
    </dgm:pt>
    <dgm:pt modelId="{00217429-7D32-4820-9747-21196A353FD9}" type="parTrans" cxnId="{2ABF3187-7FE0-4717-834A-5437A5F30DFC}">
      <dgm:prSet/>
      <dgm:spPr/>
      <dgm:t>
        <a:bodyPr/>
        <a:lstStyle/>
        <a:p>
          <a:endParaRPr lang="es-CO" sz="1800"/>
        </a:p>
      </dgm:t>
    </dgm:pt>
    <dgm:pt modelId="{A59BDC3D-5972-4FD0-BBAE-FF42396B87D9}" type="sibTrans" cxnId="{2ABF3187-7FE0-4717-834A-5437A5F30DFC}">
      <dgm:prSet custT="1"/>
      <dgm:spPr/>
      <dgm:t>
        <a:bodyPr/>
        <a:lstStyle/>
        <a:p>
          <a:endParaRPr lang="es-CO" sz="1800"/>
        </a:p>
      </dgm:t>
    </dgm:pt>
    <dgm:pt modelId="{01DE76CE-A5FF-4061-AA9F-02A9334CDB40}">
      <dgm:prSet phldrT="[Texto]" custT="1"/>
      <dgm:spPr/>
      <dgm:t>
        <a:bodyPr/>
        <a:lstStyle/>
        <a:p>
          <a:r>
            <a:rPr lang="es-CO" sz="1800" b="1" dirty="0" smtClean="0"/>
            <a:t>Obligaciones</a:t>
          </a:r>
        </a:p>
      </dgm:t>
    </dgm:pt>
    <dgm:pt modelId="{5231511B-3178-447D-A31D-4BEA89D02CB2}" type="parTrans" cxnId="{26DB2356-AF83-4FBC-9FFE-D4646763CEB1}">
      <dgm:prSet/>
      <dgm:spPr/>
      <dgm:t>
        <a:bodyPr/>
        <a:lstStyle/>
        <a:p>
          <a:endParaRPr lang="es-CO" sz="1800"/>
        </a:p>
      </dgm:t>
    </dgm:pt>
    <dgm:pt modelId="{2EEEFB48-289A-4E1E-9E84-CBAE9951A03B}" type="sibTrans" cxnId="{26DB2356-AF83-4FBC-9FFE-D4646763CEB1}">
      <dgm:prSet custT="1"/>
      <dgm:spPr/>
      <dgm:t>
        <a:bodyPr/>
        <a:lstStyle/>
        <a:p>
          <a:endParaRPr lang="es-CO" sz="1800"/>
        </a:p>
      </dgm:t>
    </dgm:pt>
    <dgm:pt modelId="{773DC2EE-63BF-4533-9AAE-C9FC731625F0}">
      <dgm:prSet phldrT="[Texto]" custT="1"/>
      <dgm:spPr/>
      <dgm:t>
        <a:bodyPr/>
        <a:lstStyle/>
        <a:p>
          <a:r>
            <a:rPr lang="es-CO" sz="1800" b="1" dirty="0" smtClean="0"/>
            <a:t>Pagos</a:t>
          </a:r>
        </a:p>
      </dgm:t>
    </dgm:pt>
    <dgm:pt modelId="{71EB8BAA-5614-421B-BC86-66DD5A593FB7}" type="parTrans" cxnId="{A7F81C03-C765-42AA-A3AE-3A74D6EF00AC}">
      <dgm:prSet/>
      <dgm:spPr/>
      <dgm:t>
        <a:bodyPr/>
        <a:lstStyle/>
        <a:p>
          <a:endParaRPr lang="es-CO" sz="1800"/>
        </a:p>
      </dgm:t>
    </dgm:pt>
    <dgm:pt modelId="{A841F7E6-6622-4C10-B070-CAA08A62A6C9}" type="sibTrans" cxnId="{A7F81C03-C765-42AA-A3AE-3A74D6EF00AC}">
      <dgm:prSet/>
      <dgm:spPr/>
      <dgm:t>
        <a:bodyPr/>
        <a:lstStyle/>
        <a:p>
          <a:endParaRPr lang="es-CO" sz="1800"/>
        </a:p>
      </dgm:t>
    </dgm:pt>
    <dgm:pt modelId="{4DEEE04C-DE19-414D-A7BE-C9694C0C4A2E}">
      <dgm:prSet custT="1"/>
      <dgm:spPr/>
      <dgm:t>
        <a:bodyPr/>
        <a:lstStyle/>
        <a:p>
          <a:r>
            <a:rPr lang="es-CO" sz="1600" dirty="0" smtClean="0"/>
            <a:t>Contratos</a:t>
          </a:r>
          <a:endParaRPr lang="es-CO" sz="1600" dirty="0"/>
        </a:p>
      </dgm:t>
    </dgm:pt>
    <dgm:pt modelId="{845AD2A9-37B4-495A-B773-54231EAFEC9F}" type="parTrans" cxnId="{9ED9661B-C9A1-4DC5-ACEB-70B0D625B4AE}">
      <dgm:prSet/>
      <dgm:spPr/>
      <dgm:t>
        <a:bodyPr/>
        <a:lstStyle/>
        <a:p>
          <a:endParaRPr lang="es-CO" sz="1800"/>
        </a:p>
      </dgm:t>
    </dgm:pt>
    <dgm:pt modelId="{05E2B3B0-2C67-4678-AB93-33342D9929DF}" type="sibTrans" cxnId="{9ED9661B-C9A1-4DC5-ACEB-70B0D625B4AE}">
      <dgm:prSet/>
      <dgm:spPr/>
      <dgm:t>
        <a:bodyPr/>
        <a:lstStyle/>
        <a:p>
          <a:endParaRPr lang="es-CO" sz="1800"/>
        </a:p>
      </dgm:t>
    </dgm:pt>
    <dgm:pt modelId="{C218A821-B91C-475F-AC56-C918ADCEABD1}">
      <dgm:prSet custT="1"/>
      <dgm:spPr/>
      <dgm:t>
        <a:bodyPr/>
        <a:lstStyle/>
        <a:p>
          <a:pPr algn="ctr"/>
          <a:r>
            <a:rPr lang="es-CO" sz="1600" dirty="0" smtClean="0"/>
            <a:t>Entrega de Bien o servicio</a:t>
          </a:r>
          <a:endParaRPr lang="es-CO" sz="1600" dirty="0"/>
        </a:p>
      </dgm:t>
    </dgm:pt>
    <dgm:pt modelId="{E845E11D-3BD2-4CED-B02B-53DAB3D1B00F}" type="parTrans" cxnId="{B74D1BFB-B32A-4B81-B6CE-EA9DBBFFE154}">
      <dgm:prSet/>
      <dgm:spPr/>
      <dgm:t>
        <a:bodyPr/>
        <a:lstStyle/>
        <a:p>
          <a:endParaRPr lang="es-CO" sz="1800"/>
        </a:p>
      </dgm:t>
    </dgm:pt>
    <dgm:pt modelId="{B9619619-11CD-4BE5-8357-86F483FCFAA1}" type="sibTrans" cxnId="{B74D1BFB-B32A-4B81-B6CE-EA9DBBFFE154}">
      <dgm:prSet/>
      <dgm:spPr/>
      <dgm:t>
        <a:bodyPr/>
        <a:lstStyle/>
        <a:p>
          <a:endParaRPr lang="es-CO" sz="1800"/>
        </a:p>
      </dgm:t>
    </dgm:pt>
    <dgm:pt modelId="{2E5A0B64-2ADD-4C52-A2AD-ECF2CA11A8B5}">
      <dgm:prSet custT="1"/>
      <dgm:spPr/>
      <dgm:t>
        <a:bodyPr/>
        <a:lstStyle/>
        <a:p>
          <a:r>
            <a:rPr lang="es-CO" sz="1600" dirty="0" smtClean="0"/>
            <a:t>PAC</a:t>
          </a:r>
          <a:endParaRPr lang="es-CO" sz="1600" dirty="0"/>
        </a:p>
      </dgm:t>
    </dgm:pt>
    <dgm:pt modelId="{D931EACF-6605-4F7C-8C7A-44210EA1ACEE}" type="parTrans" cxnId="{A18F1E18-79B6-43A1-9A9B-0628A804F29F}">
      <dgm:prSet/>
      <dgm:spPr/>
      <dgm:t>
        <a:bodyPr/>
        <a:lstStyle/>
        <a:p>
          <a:endParaRPr lang="es-CO" sz="1800"/>
        </a:p>
      </dgm:t>
    </dgm:pt>
    <dgm:pt modelId="{0B4A18E4-5692-4E5F-A469-118B73D3D021}" type="sibTrans" cxnId="{A18F1E18-79B6-43A1-9A9B-0628A804F29F}">
      <dgm:prSet/>
      <dgm:spPr/>
      <dgm:t>
        <a:bodyPr/>
        <a:lstStyle/>
        <a:p>
          <a:endParaRPr lang="es-CO" sz="1800"/>
        </a:p>
      </dgm:t>
    </dgm:pt>
    <dgm:pt modelId="{CF250CB2-DFC8-4881-914D-2E10BE1EB99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O" sz="1600" dirty="0" smtClean="0"/>
            <a:t>Ley de PGN</a:t>
          </a:r>
          <a:endParaRPr lang="es-CO" sz="1600" dirty="0"/>
        </a:p>
      </dgm:t>
    </dgm:pt>
    <dgm:pt modelId="{3D281EE6-8723-4AA8-880E-C91FC9E7A174}" type="parTrans" cxnId="{9730466B-AB79-41B4-839D-CEF7E694E081}">
      <dgm:prSet/>
      <dgm:spPr/>
      <dgm:t>
        <a:bodyPr/>
        <a:lstStyle/>
        <a:p>
          <a:endParaRPr lang="es-CO"/>
        </a:p>
      </dgm:t>
    </dgm:pt>
    <dgm:pt modelId="{4F9E30EE-10AF-482F-84C3-FEB66664D834}" type="sibTrans" cxnId="{9730466B-AB79-41B4-839D-CEF7E694E081}">
      <dgm:prSet/>
      <dgm:spPr/>
      <dgm:t>
        <a:bodyPr/>
        <a:lstStyle/>
        <a:p>
          <a:endParaRPr lang="es-CO"/>
        </a:p>
      </dgm:t>
    </dgm:pt>
    <dgm:pt modelId="{8F05C8E9-6E4C-4804-9343-0BD0714D0F6D}" type="pres">
      <dgm:prSet presAssocID="{0F350D0E-8DCC-4338-B8D0-42BDD815F4D9}" presName="linearFlow" presStyleCnt="0">
        <dgm:presLayoutVars>
          <dgm:dir/>
          <dgm:animLvl val="lvl"/>
          <dgm:resizeHandles val="exact"/>
        </dgm:presLayoutVars>
      </dgm:prSet>
      <dgm:spPr/>
    </dgm:pt>
    <dgm:pt modelId="{901E8B0E-044E-4EBB-8123-9DBA688F5F57}" type="pres">
      <dgm:prSet presAssocID="{14DC9580-C8D7-465E-B5B0-9D99EABDB600}" presName="composite" presStyleCnt="0"/>
      <dgm:spPr/>
    </dgm:pt>
    <dgm:pt modelId="{3E70F137-BA5F-4524-807E-471C72EAB02E}" type="pres">
      <dgm:prSet presAssocID="{14DC9580-C8D7-465E-B5B0-9D99EABDB60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618B41-32F4-4539-9366-E3E3CB9AF979}" type="pres">
      <dgm:prSet presAssocID="{14DC9580-C8D7-465E-B5B0-9D99EABDB600}" presName="parSh" presStyleLbl="node1" presStyleIdx="0" presStyleCnt="4"/>
      <dgm:spPr/>
      <dgm:t>
        <a:bodyPr/>
        <a:lstStyle/>
        <a:p>
          <a:endParaRPr lang="es-ES_tradnl"/>
        </a:p>
      </dgm:t>
    </dgm:pt>
    <dgm:pt modelId="{1D22C299-CB07-4A1E-A36C-55D1755F563E}" type="pres">
      <dgm:prSet presAssocID="{14DC9580-C8D7-465E-B5B0-9D99EABDB600}" presName="desTx" presStyleLbl="fgAcc1" presStyleIdx="0" presStyleCnt="4" custScaleX="79624" custScaleY="56210" custLinFactNeighborX="-13139" custLinFactNeighborY="-962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E9DF6A-2AA5-4708-96B3-430BC85D4062}" type="pres">
      <dgm:prSet presAssocID="{08DA7B33-D4C4-4E70-A4F2-2971DC26051A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AB37E31E-0750-4D0C-BF65-1EC9A3A4EB0C}" type="pres">
      <dgm:prSet presAssocID="{08DA7B33-D4C4-4E70-A4F2-2971DC26051A}" presName="connTx" presStyleLbl="sibTrans2D1" presStyleIdx="0" presStyleCnt="3"/>
      <dgm:spPr/>
      <dgm:t>
        <a:bodyPr/>
        <a:lstStyle/>
        <a:p>
          <a:endParaRPr lang="es-ES_tradnl"/>
        </a:p>
      </dgm:t>
    </dgm:pt>
    <dgm:pt modelId="{A0FA9A81-E456-41E6-8DE7-A7CF117F3642}" type="pres">
      <dgm:prSet presAssocID="{427FDB12-BE19-4AB0-A6E2-15A4A6882C10}" presName="composite" presStyleCnt="0"/>
      <dgm:spPr/>
    </dgm:pt>
    <dgm:pt modelId="{376DBAA2-C84E-4AE6-BCFD-687F79A61795}" type="pres">
      <dgm:prSet presAssocID="{427FDB12-BE19-4AB0-A6E2-15A4A6882C1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CDBA7A0-5B64-426B-8409-AFB8F5A42A4F}" type="pres">
      <dgm:prSet presAssocID="{427FDB12-BE19-4AB0-A6E2-15A4A6882C10}" presName="parSh" presStyleLbl="node1" presStyleIdx="1" presStyleCnt="4" custScaleY="96149"/>
      <dgm:spPr/>
      <dgm:t>
        <a:bodyPr/>
        <a:lstStyle/>
        <a:p>
          <a:endParaRPr lang="es-ES_tradnl"/>
        </a:p>
      </dgm:t>
    </dgm:pt>
    <dgm:pt modelId="{4C9962DA-BB3F-4181-A7C2-BC75DA742238}" type="pres">
      <dgm:prSet presAssocID="{427FDB12-BE19-4AB0-A6E2-15A4A6882C10}" presName="desTx" presStyleLbl="fgAcc1" presStyleIdx="1" presStyleCnt="4" custScaleX="78747" custScaleY="34577" custLinFactNeighborX="-10770" custLinFactNeighborY="-1765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5D3B71-B2E9-4E61-95D3-B7F457B43C09}" type="pres">
      <dgm:prSet presAssocID="{A59BDC3D-5972-4FD0-BBAE-FF42396B87D9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9998D009-4504-44E6-A84F-C4E65D47739C}" type="pres">
      <dgm:prSet presAssocID="{A59BDC3D-5972-4FD0-BBAE-FF42396B87D9}" presName="connTx" presStyleLbl="sibTrans2D1" presStyleIdx="1" presStyleCnt="3"/>
      <dgm:spPr/>
      <dgm:t>
        <a:bodyPr/>
        <a:lstStyle/>
        <a:p>
          <a:endParaRPr lang="es-ES_tradnl"/>
        </a:p>
      </dgm:t>
    </dgm:pt>
    <dgm:pt modelId="{D8EEF7E4-6CCF-4BE7-A084-A445F52A3322}" type="pres">
      <dgm:prSet presAssocID="{01DE76CE-A5FF-4061-AA9F-02A9334CDB40}" presName="composite" presStyleCnt="0"/>
      <dgm:spPr/>
    </dgm:pt>
    <dgm:pt modelId="{0A547416-C764-40C8-AD4A-7CF8B634EA2D}" type="pres">
      <dgm:prSet presAssocID="{01DE76CE-A5FF-4061-AA9F-02A9334CDB4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9EC614-27BB-4C88-95F0-97BA75208801}" type="pres">
      <dgm:prSet presAssocID="{01DE76CE-A5FF-4061-AA9F-02A9334CDB40}" presName="parSh" presStyleLbl="node1" presStyleIdx="2" presStyleCnt="4"/>
      <dgm:spPr/>
      <dgm:t>
        <a:bodyPr/>
        <a:lstStyle/>
        <a:p>
          <a:endParaRPr lang="es-CO"/>
        </a:p>
      </dgm:t>
    </dgm:pt>
    <dgm:pt modelId="{871E9655-C0B7-4E71-B89B-DE04840E156C}" type="pres">
      <dgm:prSet presAssocID="{01DE76CE-A5FF-4061-AA9F-02A9334CDB40}" presName="desTx" presStyleLbl="fgAcc1" presStyleIdx="2" presStyleCnt="4" custScaleX="80153" custScaleY="80441" custLinFactNeighborX="-11531" custLinFactNeighborY="-30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9A71BBD-7775-40C0-9865-A1EDE37A8401}" type="pres">
      <dgm:prSet presAssocID="{2EEEFB48-289A-4E1E-9E84-CBAE9951A03B}" presName="sibTrans" presStyleLbl="sibTrans2D1" presStyleIdx="2" presStyleCnt="3"/>
      <dgm:spPr/>
      <dgm:t>
        <a:bodyPr/>
        <a:lstStyle/>
        <a:p>
          <a:endParaRPr lang="es-ES_tradnl"/>
        </a:p>
      </dgm:t>
    </dgm:pt>
    <dgm:pt modelId="{C32B0DF9-C893-42BF-8C53-67659894AB2F}" type="pres">
      <dgm:prSet presAssocID="{2EEEFB48-289A-4E1E-9E84-CBAE9951A03B}" presName="connTx" presStyleLbl="sibTrans2D1" presStyleIdx="2" presStyleCnt="3"/>
      <dgm:spPr/>
      <dgm:t>
        <a:bodyPr/>
        <a:lstStyle/>
        <a:p>
          <a:endParaRPr lang="es-ES_tradnl"/>
        </a:p>
      </dgm:t>
    </dgm:pt>
    <dgm:pt modelId="{D2B56919-6686-418B-8104-71E6587D0AA0}" type="pres">
      <dgm:prSet presAssocID="{773DC2EE-63BF-4533-9AAE-C9FC731625F0}" presName="composite" presStyleCnt="0"/>
      <dgm:spPr/>
    </dgm:pt>
    <dgm:pt modelId="{2B2D319D-8FF2-4E91-91F0-E7F866111571}" type="pres">
      <dgm:prSet presAssocID="{773DC2EE-63BF-4533-9AAE-C9FC731625F0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47F442-9D73-4E8E-8CE5-7EFF30623053}" type="pres">
      <dgm:prSet presAssocID="{773DC2EE-63BF-4533-9AAE-C9FC731625F0}" presName="parSh" presStyleLbl="node1" presStyleIdx="3" presStyleCnt="4"/>
      <dgm:spPr/>
      <dgm:t>
        <a:bodyPr/>
        <a:lstStyle/>
        <a:p>
          <a:endParaRPr lang="es-CO"/>
        </a:p>
      </dgm:t>
    </dgm:pt>
    <dgm:pt modelId="{1B392F34-D490-4F28-81D2-8B8930123BF7}" type="pres">
      <dgm:prSet presAssocID="{773DC2EE-63BF-4533-9AAE-C9FC731625F0}" presName="desTx" presStyleLbl="fgAcc1" presStyleIdx="3" presStyleCnt="4" custScaleX="83981" custScaleY="54429" custLinFactNeighborX="-15002" custLinFactNeighborY="-233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E7DDC92-E6C3-4E66-8B2F-11184613C121}" type="presOf" srcId="{08DA7B33-D4C4-4E70-A4F2-2971DC26051A}" destId="{AB37E31E-0750-4D0C-BF65-1EC9A3A4EB0C}" srcOrd="1" destOrd="0" presId="urn:microsoft.com/office/officeart/2005/8/layout/process3"/>
    <dgm:cxn modelId="{A18F1E18-79B6-43A1-9A9B-0628A804F29F}" srcId="{773DC2EE-63BF-4533-9AAE-C9FC731625F0}" destId="{2E5A0B64-2ADD-4C52-A2AD-ECF2CA11A8B5}" srcOrd="0" destOrd="0" parTransId="{D931EACF-6605-4F7C-8C7A-44210EA1ACEE}" sibTransId="{0B4A18E4-5692-4E5F-A469-118B73D3D021}"/>
    <dgm:cxn modelId="{EF708A6D-46DC-4ECD-932F-F0B4ECF3267B}" type="presOf" srcId="{01DE76CE-A5FF-4061-AA9F-02A9334CDB40}" destId="{D29EC614-27BB-4C88-95F0-97BA75208801}" srcOrd="1" destOrd="0" presId="urn:microsoft.com/office/officeart/2005/8/layout/process3"/>
    <dgm:cxn modelId="{766DECE3-1775-4EC2-B255-BFB7E9605737}" type="presOf" srcId="{427FDB12-BE19-4AB0-A6E2-15A4A6882C10}" destId="{376DBAA2-C84E-4AE6-BCFD-687F79A61795}" srcOrd="0" destOrd="0" presId="urn:microsoft.com/office/officeart/2005/8/layout/process3"/>
    <dgm:cxn modelId="{3EDB6BF3-3232-4F19-8670-DCE306502980}" type="presOf" srcId="{773DC2EE-63BF-4533-9AAE-C9FC731625F0}" destId="{0347F442-9D73-4E8E-8CE5-7EFF30623053}" srcOrd="1" destOrd="0" presId="urn:microsoft.com/office/officeart/2005/8/layout/process3"/>
    <dgm:cxn modelId="{D03798D0-EA1D-490B-B836-953CD0C03571}" type="presOf" srcId="{01DE76CE-A5FF-4061-AA9F-02A9334CDB40}" destId="{0A547416-C764-40C8-AD4A-7CF8B634EA2D}" srcOrd="0" destOrd="0" presId="urn:microsoft.com/office/officeart/2005/8/layout/process3"/>
    <dgm:cxn modelId="{9730466B-AB79-41B4-839D-CEF7E694E081}" srcId="{14DC9580-C8D7-465E-B5B0-9D99EABDB600}" destId="{CF250CB2-DFC8-4881-914D-2E10BE1EB993}" srcOrd="0" destOrd="0" parTransId="{3D281EE6-8723-4AA8-880E-C91FC9E7A174}" sibTransId="{4F9E30EE-10AF-482F-84C3-FEB66664D834}"/>
    <dgm:cxn modelId="{9AC9C9A6-A501-4AA8-9B73-3F5472333B1B}" type="presOf" srcId="{2EEEFB48-289A-4E1E-9E84-CBAE9951A03B}" destId="{49A71BBD-7775-40C0-9865-A1EDE37A8401}" srcOrd="0" destOrd="0" presId="urn:microsoft.com/office/officeart/2005/8/layout/process3"/>
    <dgm:cxn modelId="{85B036FF-8D96-4A1D-AEC1-B40727D0A8DF}" srcId="{0F350D0E-8DCC-4338-B8D0-42BDD815F4D9}" destId="{14DC9580-C8D7-465E-B5B0-9D99EABDB600}" srcOrd="0" destOrd="0" parTransId="{D386FFD2-6B8C-4A69-AB07-F211F3BC4282}" sibTransId="{08DA7B33-D4C4-4E70-A4F2-2971DC26051A}"/>
    <dgm:cxn modelId="{81E18161-95DC-4472-BB71-AD9E77EE2713}" type="presOf" srcId="{2EEEFB48-289A-4E1E-9E84-CBAE9951A03B}" destId="{C32B0DF9-C893-42BF-8C53-67659894AB2F}" srcOrd="1" destOrd="0" presId="urn:microsoft.com/office/officeart/2005/8/layout/process3"/>
    <dgm:cxn modelId="{BABF6174-2875-4DF2-BD0E-8343B4929A2B}" type="presOf" srcId="{C218A821-B91C-475F-AC56-C918ADCEABD1}" destId="{871E9655-C0B7-4E71-B89B-DE04840E156C}" srcOrd="0" destOrd="0" presId="urn:microsoft.com/office/officeart/2005/8/layout/process3"/>
    <dgm:cxn modelId="{9ED9661B-C9A1-4DC5-ACEB-70B0D625B4AE}" srcId="{427FDB12-BE19-4AB0-A6E2-15A4A6882C10}" destId="{4DEEE04C-DE19-414D-A7BE-C9694C0C4A2E}" srcOrd="0" destOrd="0" parTransId="{845AD2A9-37B4-495A-B773-54231EAFEC9F}" sibTransId="{05E2B3B0-2C67-4678-AB93-33342D9929DF}"/>
    <dgm:cxn modelId="{F8D212DF-2EDD-43BA-8AFB-837FB396CEE1}" type="presOf" srcId="{14DC9580-C8D7-465E-B5B0-9D99EABDB600}" destId="{3E70F137-BA5F-4524-807E-471C72EAB02E}" srcOrd="0" destOrd="0" presId="urn:microsoft.com/office/officeart/2005/8/layout/process3"/>
    <dgm:cxn modelId="{29407521-8AE5-4938-8DB8-315DB9FA45BF}" type="presOf" srcId="{A59BDC3D-5972-4FD0-BBAE-FF42396B87D9}" destId="{735D3B71-B2E9-4E61-95D3-B7F457B43C09}" srcOrd="0" destOrd="0" presId="urn:microsoft.com/office/officeart/2005/8/layout/process3"/>
    <dgm:cxn modelId="{0A891968-A2E1-4A64-9E74-985F8F57202D}" type="presOf" srcId="{773DC2EE-63BF-4533-9AAE-C9FC731625F0}" destId="{2B2D319D-8FF2-4E91-91F0-E7F866111571}" srcOrd="0" destOrd="0" presId="urn:microsoft.com/office/officeart/2005/8/layout/process3"/>
    <dgm:cxn modelId="{2D5BE825-3DCE-4386-9E98-7C290D0FA51A}" type="presOf" srcId="{08DA7B33-D4C4-4E70-A4F2-2971DC26051A}" destId="{8FE9DF6A-2AA5-4708-96B3-430BC85D4062}" srcOrd="0" destOrd="0" presId="urn:microsoft.com/office/officeart/2005/8/layout/process3"/>
    <dgm:cxn modelId="{B74D1BFB-B32A-4B81-B6CE-EA9DBBFFE154}" srcId="{01DE76CE-A5FF-4061-AA9F-02A9334CDB40}" destId="{C218A821-B91C-475F-AC56-C918ADCEABD1}" srcOrd="0" destOrd="0" parTransId="{E845E11D-3BD2-4CED-B02B-53DAB3D1B00F}" sibTransId="{B9619619-11CD-4BE5-8357-86F483FCFAA1}"/>
    <dgm:cxn modelId="{3FF814BA-01CF-4C83-972E-B965E4CC9BA1}" type="presOf" srcId="{4DEEE04C-DE19-414D-A7BE-C9694C0C4A2E}" destId="{4C9962DA-BB3F-4181-A7C2-BC75DA742238}" srcOrd="0" destOrd="0" presId="urn:microsoft.com/office/officeart/2005/8/layout/process3"/>
    <dgm:cxn modelId="{26DB2356-AF83-4FBC-9FFE-D4646763CEB1}" srcId="{0F350D0E-8DCC-4338-B8D0-42BDD815F4D9}" destId="{01DE76CE-A5FF-4061-AA9F-02A9334CDB40}" srcOrd="2" destOrd="0" parTransId="{5231511B-3178-447D-A31D-4BEA89D02CB2}" sibTransId="{2EEEFB48-289A-4E1E-9E84-CBAE9951A03B}"/>
    <dgm:cxn modelId="{7C84C336-2412-4237-9145-31127BDFE102}" type="presOf" srcId="{2E5A0B64-2ADD-4C52-A2AD-ECF2CA11A8B5}" destId="{1B392F34-D490-4F28-81D2-8B8930123BF7}" srcOrd="0" destOrd="0" presId="urn:microsoft.com/office/officeart/2005/8/layout/process3"/>
    <dgm:cxn modelId="{3E31D312-AB5E-4830-944D-0F9D3A5FC460}" type="presOf" srcId="{14DC9580-C8D7-465E-B5B0-9D99EABDB600}" destId="{81618B41-32F4-4539-9366-E3E3CB9AF979}" srcOrd="1" destOrd="0" presId="urn:microsoft.com/office/officeart/2005/8/layout/process3"/>
    <dgm:cxn modelId="{B66C6C9D-8C1F-4DD7-877F-255FDEA8690C}" type="presOf" srcId="{CF250CB2-DFC8-4881-914D-2E10BE1EB993}" destId="{1D22C299-CB07-4A1E-A36C-55D1755F563E}" srcOrd="0" destOrd="0" presId="urn:microsoft.com/office/officeart/2005/8/layout/process3"/>
    <dgm:cxn modelId="{A7F81C03-C765-42AA-A3AE-3A74D6EF00AC}" srcId="{0F350D0E-8DCC-4338-B8D0-42BDD815F4D9}" destId="{773DC2EE-63BF-4533-9AAE-C9FC731625F0}" srcOrd="3" destOrd="0" parTransId="{71EB8BAA-5614-421B-BC86-66DD5A593FB7}" sibTransId="{A841F7E6-6622-4C10-B070-CAA08A62A6C9}"/>
    <dgm:cxn modelId="{497356EF-D91F-40F0-9C77-D65A53AC2B8C}" type="presOf" srcId="{427FDB12-BE19-4AB0-A6E2-15A4A6882C10}" destId="{ACDBA7A0-5B64-426B-8409-AFB8F5A42A4F}" srcOrd="1" destOrd="0" presId="urn:microsoft.com/office/officeart/2005/8/layout/process3"/>
    <dgm:cxn modelId="{2ABF3187-7FE0-4717-834A-5437A5F30DFC}" srcId="{0F350D0E-8DCC-4338-B8D0-42BDD815F4D9}" destId="{427FDB12-BE19-4AB0-A6E2-15A4A6882C10}" srcOrd="1" destOrd="0" parTransId="{00217429-7D32-4820-9747-21196A353FD9}" sibTransId="{A59BDC3D-5972-4FD0-BBAE-FF42396B87D9}"/>
    <dgm:cxn modelId="{961DCD4B-CFF2-4DF3-925F-AC9C351F5761}" type="presOf" srcId="{A59BDC3D-5972-4FD0-BBAE-FF42396B87D9}" destId="{9998D009-4504-44E6-A84F-C4E65D47739C}" srcOrd="1" destOrd="0" presId="urn:microsoft.com/office/officeart/2005/8/layout/process3"/>
    <dgm:cxn modelId="{9D669EC2-1D25-44BA-BE2B-3928A6260CCD}" type="presOf" srcId="{0F350D0E-8DCC-4338-B8D0-42BDD815F4D9}" destId="{8F05C8E9-6E4C-4804-9343-0BD0714D0F6D}" srcOrd="0" destOrd="0" presId="urn:microsoft.com/office/officeart/2005/8/layout/process3"/>
    <dgm:cxn modelId="{7092AE3C-74B8-4004-95C3-84665BC399CC}" type="presParOf" srcId="{8F05C8E9-6E4C-4804-9343-0BD0714D0F6D}" destId="{901E8B0E-044E-4EBB-8123-9DBA688F5F57}" srcOrd="0" destOrd="0" presId="urn:microsoft.com/office/officeart/2005/8/layout/process3"/>
    <dgm:cxn modelId="{4EDF499E-3C51-4D6A-BDA7-C525A05FB0FA}" type="presParOf" srcId="{901E8B0E-044E-4EBB-8123-9DBA688F5F57}" destId="{3E70F137-BA5F-4524-807E-471C72EAB02E}" srcOrd="0" destOrd="0" presId="urn:microsoft.com/office/officeart/2005/8/layout/process3"/>
    <dgm:cxn modelId="{B4144540-7462-46FC-9273-D13BB3EFFD01}" type="presParOf" srcId="{901E8B0E-044E-4EBB-8123-9DBA688F5F57}" destId="{81618B41-32F4-4539-9366-E3E3CB9AF979}" srcOrd="1" destOrd="0" presId="urn:microsoft.com/office/officeart/2005/8/layout/process3"/>
    <dgm:cxn modelId="{9CD8E588-4DBC-4426-9A38-7FF12D0EA907}" type="presParOf" srcId="{901E8B0E-044E-4EBB-8123-9DBA688F5F57}" destId="{1D22C299-CB07-4A1E-A36C-55D1755F563E}" srcOrd="2" destOrd="0" presId="urn:microsoft.com/office/officeart/2005/8/layout/process3"/>
    <dgm:cxn modelId="{030FE5B9-622C-45F6-9E86-F70A3A9EA337}" type="presParOf" srcId="{8F05C8E9-6E4C-4804-9343-0BD0714D0F6D}" destId="{8FE9DF6A-2AA5-4708-96B3-430BC85D4062}" srcOrd="1" destOrd="0" presId="urn:microsoft.com/office/officeart/2005/8/layout/process3"/>
    <dgm:cxn modelId="{982298BD-3E74-424C-B482-CB0C57A999CF}" type="presParOf" srcId="{8FE9DF6A-2AA5-4708-96B3-430BC85D4062}" destId="{AB37E31E-0750-4D0C-BF65-1EC9A3A4EB0C}" srcOrd="0" destOrd="0" presId="urn:microsoft.com/office/officeart/2005/8/layout/process3"/>
    <dgm:cxn modelId="{FBAF735C-B236-410E-AA46-6E94C14DC246}" type="presParOf" srcId="{8F05C8E9-6E4C-4804-9343-0BD0714D0F6D}" destId="{A0FA9A81-E456-41E6-8DE7-A7CF117F3642}" srcOrd="2" destOrd="0" presId="urn:microsoft.com/office/officeart/2005/8/layout/process3"/>
    <dgm:cxn modelId="{47A1C562-601F-4A7A-A050-29E92ECF0C6A}" type="presParOf" srcId="{A0FA9A81-E456-41E6-8DE7-A7CF117F3642}" destId="{376DBAA2-C84E-4AE6-BCFD-687F79A61795}" srcOrd="0" destOrd="0" presId="urn:microsoft.com/office/officeart/2005/8/layout/process3"/>
    <dgm:cxn modelId="{3715B8F2-C268-4F3F-93D8-A5828B560A6B}" type="presParOf" srcId="{A0FA9A81-E456-41E6-8DE7-A7CF117F3642}" destId="{ACDBA7A0-5B64-426B-8409-AFB8F5A42A4F}" srcOrd="1" destOrd="0" presId="urn:microsoft.com/office/officeart/2005/8/layout/process3"/>
    <dgm:cxn modelId="{C320A09B-D4D8-4324-9015-DCB833D4C373}" type="presParOf" srcId="{A0FA9A81-E456-41E6-8DE7-A7CF117F3642}" destId="{4C9962DA-BB3F-4181-A7C2-BC75DA742238}" srcOrd="2" destOrd="0" presId="urn:microsoft.com/office/officeart/2005/8/layout/process3"/>
    <dgm:cxn modelId="{FAC1513C-1E9B-449E-A595-99ADB17B5EB4}" type="presParOf" srcId="{8F05C8E9-6E4C-4804-9343-0BD0714D0F6D}" destId="{735D3B71-B2E9-4E61-95D3-B7F457B43C09}" srcOrd="3" destOrd="0" presId="urn:microsoft.com/office/officeart/2005/8/layout/process3"/>
    <dgm:cxn modelId="{3CBF4618-A186-4B25-A3A1-FC598F1D1209}" type="presParOf" srcId="{735D3B71-B2E9-4E61-95D3-B7F457B43C09}" destId="{9998D009-4504-44E6-A84F-C4E65D47739C}" srcOrd="0" destOrd="0" presId="urn:microsoft.com/office/officeart/2005/8/layout/process3"/>
    <dgm:cxn modelId="{70C6698F-CF0C-42AB-8D31-0D1C05CFDF4C}" type="presParOf" srcId="{8F05C8E9-6E4C-4804-9343-0BD0714D0F6D}" destId="{D8EEF7E4-6CCF-4BE7-A084-A445F52A3322}" srcOrd="4" destOrd="0" presId="urn:microsoft.com/office/officeart/2005/8/layout/process3"/>
    <dgm:cxn modelId="{F9C0ED26-22DA-4ECC-8B3F-20C23A1B8669}" type="presParOf" srcId="{D8EEF7E4-6CCF-4BE7-A084-A445F52A3322}" destId="{0A547416-C764-40C8-AD4A-7CF8B634EA2D}" srcOrd="0" destOrd="0" presId="urn:microsoft.com/office/officeart/2005/8/layout/process3"/>
    <dgm:cxn modelId="{74A62CA9-51F7-4AD5-BBFB-E6E4D29844CA}" type="presParOf" srcId="{D8EEF7E4-6CCF-4BE7-A084-A445F52A3322}" destId="{D29EC614-27BB-4C88-95F0-97BA75208801}" srcOrd="1" destOrd="0" presId="urn:microsoft.com/office/officeart/2005/8/layout/process3"/>
    <dgm:cxn modelId="{8FAA82CC-89B1-439D-9138-F498C392E656}" type="presParOf" srcId="{D8EEF7E4-6CCF-4BE7-A084-A445F52A3322}" destId="{871E9655-C0B7-4E71-B89B-DE04840E156C}" srcOrd="2" destOrd="0" presId="urn:microsoft.com/office/officeart/2005/8/layout/process3"/>
    <dgm:cxn modelId="{C67FA4AA-4BF7-4FD0-9913-EEA64B04EB3E}" type="presParOf" srcId="{8F05C8E9-6E4C-4804-9343-0BD0714D0F6D}" destId="{49A71BBD-7775-40C0-9865-A1EDE37A8401}" srcOrd="5" destOrd="0" presId="urn:microsoft.com/office/officeart/2005/8/layout/process3"/>
    <dgm:cxn modelId="{FB92EA1A-E9AB-4C4C-A1F7-606C6D32A379}" type="presParOf" srcId="{49A71BBD-7775-40C0-9865-A1EDE37A8401}" destId="{C32B0DF9-C893-42BF-8C53-67659894AB2F}" srcOrd="0" destOrd="0" presId="urn:microsoft.com/office/officeart/2005/8/layout/process3"/>
    <dgm:cxn modelId="{6E8E13BC-112F-4CAB-A625-FF0978D866F9}" type="presParOf" srcId="{8F05C8E9-6E4C-4804-9343-0BD0714D0F6D}" destId="{D2B56919-6686-418B-8104-71E6587D0AA0}" srcOrd="6" destOrd="0" presId="urn:microsoft.com/office/officeart/2005/8/layout/process3"/>
    <dgm:cxn modelId="{9519F2DF-0C3B-4568-B5BD-82A068F7E4C1}" type="presParOf" srcId="{D2B56919-6686-418B-8104-71E6587D0AA0}" destId="{2B2D319D-8FF2-4E91-91F0-E7F866111571}" srcOrd="0" destOrd="0" presId="urn:microsoft.com/office/officeart/2005/8/layout/process3"/>
    <dgm:cxn modelId="{BE8DBED5-AEDC-44B0-9875-852357035E1F}" type="presParOf" srcId="{D2B56919-6686-418B-8104-71E6587D0AA0}" destId="{0347F442-9D73-4E8E-8CE5-7EFF30623053}" srcOrd="1" destOrd="0" presId="urn:microsoft.com/office/officeart/2005/8/layout/process3"/>
    <dgm:cxn modelId="{73065FB6-2B3A-4743-B1D8-D958B0EF31A0}" type="presParOf" srcId="{D2B56919-6686-418B-8104-71E6587D0AA0}" destId="{1B392F34-D490-4F28-81D2-8B8930123BF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BD1EC6-3C8D-DC45-84CF-DEDC04147761}" type="doc">
      <dgm:prSet loTypeId="urn:microsoft.com/office/officeart/2005/8/layout/list1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3B15530-575A-8D44-AE4B-8DFC5255BDE4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smtClean="0">
              <a:latin typeface="Calibri" pitchFamily="34" charset="0"/>
              <a:cs typeface="Arial Narrow"/>
            </a:rPr>
            <a:t>Marco legal e institucional </a:t>
          </a:r>
          <a:r>
            <a:rPr lang="es-ES" sz="1800" b="1" dirty="0" smtClean="0">
              <a:latin typeface="Calibri" pitchFamily="34" charset="0"/>
            </a:rPr>
            <a:t>para la presupuestación</a:t>
          </a:r>
          <a:endParaRPr lang="es-ES" sz="1800" b="1" dirty="0">
            <a:latin typeface="Calibri" pitchFamily="34" charset="0"/>
            <a:cs typeface="Arial Narrow"/>
          </a:endParaRPr>
        </a:p>
      </dgm:t>
    </dgm:pt>
    <dgm:pt modelId="{536B096F-44F7-4644-B74A-BEBF6D76CB7E}" type="par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AA31E630-8994-4241-9A55-C66045A14419}" type="sibTrans" cxnId="{55653FD1-6B35-314A-AD7D-162957A68E8A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35C48EB-C6DE-6D42-9071-81542494FDB9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smtClean="0">
              <a:latin typeface="Calibri" pitchFamily="34" charset="0"/>
              <a:cs typeface="Arial Narrow"/>
            </a:rPr>
            <a:t>Cómo se asigna el gasto</a:t>
          </a:r>
          <a:endParaRPr lang="es-ES" sz="1800" b="1" dirty="0">
            <a:latin typeface="Calibri" pitchFamily="34" charset="0"/>
            <a:cs typeface="Arial Narrow"/>
          </a:endParaRPr>
        </a:p>
      </dgm:t>
    </dgm:pt>
    <dgm:pt modelId="{A900CA41-C46D-2B43-B946-E12230E8D4EC}" type="par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0BFE0C3-B3D4-BA45-BEBD-83E24FA8ED9C}" type="sibTrans" cxnId="{58769494-EFED-D74D-AA6B-C5CD6ACD8C3E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601999E1-1718-7D41-8DE5-96A263F4739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dirty="0" smtClean="0">
              <a:latin typeface="Calibri" pitchFamily="34" charset="0"/>
              <a:cs typeface="Arial Narrow"/>
            </a:rPr>
            <a:t>¿Qué falta?</a:t>
          </a:r>
          <a:endParaRPr lang="es-ES" sz="1800" dirty="0">
            <a:latin typeface="Calibri" pitchFamily="34" charset="0"/>
            <a:cs typeface="Arial Narrow"/>
          </a:endParaRPr>
        </a:p>
      </dgm:t>
    </dgm:pt>
    <dgm:pt modelId="{64E2A7DB-A2F9-7944-A6DA-FD594D440C84}" type="par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8945041B-040C-3F42-BC30-9DB059B8A619}" type="sibTrans" cxnId="{2FDFAA18-D0B1-724B-BB94-A132E2487266}">
      <dgm:prSet/>
      <dgm:spPr/>
      <dgm:t>
        <a:bodyPr/>
        <a:lstStyle/>
        <a:p>
          <a:endParaRPr lang="es-ES">
            <a:latin typeface="Arial Narrow" pitchFamily="34" charset="0"/>
          </a:endParaRPr>
        </a:p>
      </dgm:t>
    </dgm:pt>
    <dgm:pt modelId="{DD11221E-C418-E14F-9F6F-64E99FFF27CA}" type="pres">
      <dgm:prSet presAssocID="{FABD1EC6-3C8D-DC45-84CF-DEDC041477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88C6569-A489-5E4A-BA3C-464754066516}" type="pres">
      <dgm:prSet presAssocID="{13B15530-575A-8D44-AE4B-8DFC5255BDE4}" presName="parentLin" presStyleCnt="0"/>
      <dgm:spPr/>
    </dgm:pt>
    <dgm:pt modelId="{7092D4E7-CCD8-F346-A4D6-4258AD67F289}" type="pres">
      <dgm:prSet presAssocID="{13B15530-575A-8D44-AE4B-8DFC5255BDE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C4B1B34-741E-E242-A4C3-A8E2821D0185}" type="pres">
      <dgm:prSet presAssocID="{13B15530-575A-8D44-AE4B-8DFC5255BD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32A80-A487-E645-80BC-B3A6CB45607B}" type="pres">
      <dgm:prSet presAssocID="{13B15530-575A-8D44-AE4B-8DFC5255BDE4}" presName="negativeSpace" presStyleCnt="0"/>
      <dgm:spPr/>
    </dgm:pt>
    <dgm:pt modelId="{933703AC-8F81-C94C-9AEC-3D0E7D7F61A3}" type="pres">
      <dgm:prSet presAssocID="{13B15530-575A-8D44-AE4B-8DFC5255BDE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D6A25D-9739-B949-A50E-1B6C33F6CFCD}" type="pres">
      <dgm:prSet presAssocID="{AA31E630-8994-4241-9A55-C66045A14419}" presName="spaceBetweenRectangles" presStyleCnt="0"/>
      <dgm:spPr/>
    </dgm:pt>
    <dgm:pt modelId="{F64EA0ED-C767-F146-974D-71572C9C08ED}" type="pres">
      <dgm:prSet presAssocID="{D35C48EB-C6DE-6D42-9071-81542494FDB9}" presName="parentLin" presStyleCnt="0"/>
      <dgm:spPr/>
    </dgm:pt>
    <dgm:pt modelId="{85511754-B9B9-1240-9FD3-65185B4E2CD9}" type="pres">
      <dgm:prSet presAssocID="{D35C48EB-C6DE-6D42-9071-81542494FDB9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D476D9EE-CF25-0D43-B41D-4DEEE7964E41}" type="pres">
      <dgm:prSet presAssocID="{D35C48EB-C6DE-6D42-9071-81542494FD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8AB233-0B29-5B43-9110-C715C362571C}" type="pres">
      <dgm:prSet presAssocID="{D35C48EB-C6DE-6D42-9071-81542494FDB9}" presName="negativeSpace" presStyleCnt="0"/>
      <dgm:spPr/>
    </dgm:pt>
    <dgm:pt modelId="{224F807C-2A70-0442-B303-29A35F79AEB9}" type="pres">
      <dgm:prSet presAssocID="{D35C48EB-C6DE-6D42-9071-81542494FD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655DFA-BC88-2B46-BFAC-55C724FC972C}" type="pres">
      <dgm:prSet presAssocID="{80BFE0C3-B3D4-BA45-BEBD-83E24FA8ED9C}" presName="spaceBetweenRectangles" presStyleCnt="0"/>
      <dgm:spPr/>
    </dgm:pt>
    <dgm:pt modelId="{35E1D3FB-F188-5443-A1AB-DEB9EBBE55BB}" type="pres">
      <dgm:prSet presAssocID="{601999E1-1718-7D41-8DE5-96A263F4739C}" presName="parentLin" presStyleCnt="0"/>
      <dgm:spPr/>
    </dgm:pt>
    <dgm:pt modelId="{F2D6EF39-52EF-7C4E-BEA2-FD77BA79389C}" type="pres">
      <dgm:prSet presAssocID="{601999E1-1718-7D41-8DE5-96A263F4739C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2B4E14E1-C882-1447-B1A1-471BC812D6D1}" type="pres">
      <dgm:prSet presAssocID="{601999E1-1718-7D41-8DE5-96A263F473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152F78-0B0E-0941-BA50-17EBE9EDDB3E}" type="pres">
      <dgm:prSet presAssocID="{601999E1-1718-7D41-8DE5-96A263F4739C}" presName="negativeSpace" presStyleCnt="0"/>
      <dgm:spPr/>
    </dgm:pt>
    <dgm:pt modelId="{0EA064C2-0BD5-6D4C-807C-8A7284A49382}" type="pres">
      <dgm:prSet presAssocID="{601999E1-1718-7D41-8DE5-96A263F4739C}" presName="childText" presStyleLbl="conFgAcc1" presStyleIdx="2" presStyleCnt="3">
        <dgm:presLayoutVars>
          <dgm:bulletEnabled val="1"/>
        </dgm:presLayoutVars>
      </dgm:prSet>
      <dgm:spPr>
        <a:noFill/>
      </dgm:spPr>
      <dgm:t>
        <a:bodyPr/>
        <a:lstStyle/>
        <a:p>
          <a:endParaRPr lang="es-ES"/>
        </a:p>
      </dgm:t>
    </dgm:pt>
  </dgm:ptLst>
  <dgm:cxnLst>
    <dgm:cxn modelId="{D8C8DB22-1D5C-4129-9997-618A30B1B1C4}" type="presOf" srcId="{D35C48EB-C6DE-6D42-9071-81542494FDB9}" destId="{D476D9EE-CF25-0D43-B41D-4DEEE7964E41}" srcOrd="1" destOrd="0" presId="urn:microsoft.com/office/officeart/2005/8/layout/list1"/>
    <dgm:cxn modelId="{59E1D4C4-222B-48B9-9EDE-04FB3FAADE33}" type="presOf" srcId="{D35C48EB-C6DE-6D42-9071-81542494FDB9}" destId="{85511754-B9B9-1240-9FD3-65185B4E2CD9}" srcOrd="0" destOrd="0" presId="urn:microsoft.com/office/officeart/2005/8/layout/list1"/>
    <dgm:cxn modelId="{55653FD1-6B35-314A-AD7D-162957A68E8A}" srcId="{FABD1EC6-3C8D-DC45-84CF-DEDC04147761}" destId="{13B15530-575A-8D44-AE4B-8DFC5255BDE4}" srcOrd="0" destOrd="0" parTransId="{536B096F-44F7-4644-B74A-BEBF6D76CB7E}" sibTransId="{AA31E630-8994-4241-9A55-C66045A14419}"/>
    <dgm:cxn modelId="{BA7C8E1C-C700-42D4-A145-26C62785BC0D}" type="presOf" srcId="{601999E1-1718-7D41-8DE5-96A263F4739C}" destId="{2B4E14E1-C882-1447-B1A1-471BC812D6D1}" srcOrd="1" destOrd="0" presId="urn:microsoft.com/office/officeart/2005/8/layout/list1"/>
    <dgm:cxn modelId="{6CAC2909-A411-4E16-AA88-618179F09E53}" type="presOf" srcId="{601999E1-1718-7D41-8DE5-96A263F4739C}" destId="{F2D6EF39-52EF-7C4E-BEA2-FD77BA79389C}" srcOrd="0" destOrd="0" presId="urn:microsoft.com/office/officeart/2005/8/layout/list1"/>
    <dgm:cxn modelId="{3079FCF7-4405-411B-8469-64C1727EE457}" type="presOf" srcId="{13B15530-575A-8D44-AE4B-8DFC5255BDE4}" destId="{7092D4E7-CCD8-F346-A4D6-4258AD67F289}" srcOrd="0" destOrd="0" presId="urn:microsoft.com/office/officeart/2005/8/layout/list1"/>
    <dgm:cxn modelId="{58769494-EFED-D74D-AA6B-C5CD6ACD8C3E}" srcId="{FABD1EC6-3C8D-DC45-84CF-DEDC04147761}" destId="{D35C48EB-C6DE-6D42-9071-81542494FDB9}" srcOrd="1" destOrd="0" parTransId="{A900CA41-C46D-2B43-B946-E12230E8D4EC}" sibTransId="{80BFE0C3-B3D4-BA45-BEBD-83E24FA8ED9C}"/>
    <dgm:cxn modelId="{C3015604-A9E7-4946-BEFD-9AEE28BD900A}" type="presOf" srcId="{13B15530-575A-8D44-AE4B-8DFC5255BDE4}" destId="{AC4B1B34-741E-E242-A4C3-A8E2821D0185}" srcOrd="1" destOrd="0" presId="urn:microsoft.com/office/officeart/2005/8/layout/list1"/>
    <dgm:cxn modelId="{803E977E-B9CD-4EF2-A493-2D46B1555162}" type="presOf" srcId="{FABD1EC6-3C8D-DC45-84CF-DEDC04147761}" destId="{DD11221E-C418-E14F-9F6F-64E99FFF27CA}" srcOrd="0" destOrd="0" presId="urn:microsoft.com/office/officeart/2005/8/layout/list1"/>
    <dgm:cxn modelId="{2FDFAA18-D0B1-724B-BB94-A132E2487266}" srcId="{FABD1EC6-3C8D-DC45-84CF-DEDC04147761}" destId="{601999E1-1718-7D41-8DE5-96A263F4739C}" srcOrd="2" destOrd="0" parTransId="{64E2A7DB-A2F9-7944-A6DA-FD594D440C84}" sibTransId="{8945041B-040C-3F42-BC30-9DB059B8A619}"/>
    <dgm:cxn modelId="{7F85FACB-E130-4DAE-A521-6C33943C4779}" type="presParOf" srcId="{DD11221E-C418-E14F-9F6F-64E99FFF27CA}" destId="{988C6569-A489-5E4A-BA3C-464754066516}" srcOrd="0" destOrd="0" presId="urn:microsoft.com/office/officeart/2005/8/layout/list1"/>
    <dgm:cxn modelId="{A8D1E1F5-82DF-4984-AAF6-D9D5F35B7FDA}" type="presParOf" srcId="{988C6569-A489-5E4A-BA3C-464754066516}" destId="{7092D4E7-CCD8-F346-A4D6-4258AD67F289}" srcOrd="0" destOrd="0" presId="urn:microsoft.com/office/officeart/2005/8/layout/list1"/>
    <dgm:cxn modelId="{2502B595-095F-4395-BFA6-881E83B84215}" type="presParOf" srcId="{988C6569-A489-5E4A-BA3C-464754066516}" destId="{AC4B1B34-741E-E242-A4C3-A8E2821D0185}" srcOrd="1" destOrd="0" presId="urn:microsoft.com/office/officeart/2005/8/layout/list1"/>
    <dgm:cxn modelId="{8CB4DA1C-89E6-4800-9CA4-D007851EC913}" type="presParOf" srcId="{DD11221E-C418-E14F-9F6F-64E99FFF27CA}" destId="{59E32A80-A487-E645-80BC-B3A6CB45607B}" srcOrd="1" destOrd="0" presId="urn:microsoft.com/office/officeart/2005/8/layout/list1"/>
    <dgm:cxn modelId="{276B2B86-E1C2-43F3-843F-CEF2DD842DFB}" type="presParOf" srcId="{DD11221E-C418-E14F-9F6F-64E99FFF27CA}" destId="{933703AC-8F81-C94C-9AEC-3D0E7D7F61A3}" srcOrd="2" destOrd="0" presId="urn:microsoft.com/office/officeart/2005/8/layout/list1"/>
    <dgm:cxn modelId="{53E2F389-3228-421B-AC47-E81E57C709B0}" type="presParOf" srcId="{DD11221E-C418-E14F-9F6F-64E99FFF27CA}" destId="{EDD6A25D-9739-B949-A50E-1B6C33F6CFCD}" srcOrd="3" destOrd="0" presId="urn:microsoft.com/office/officeart/2005/8/layout/list1"/>
    <dgm:cxn modelId="{D7503BB7-F8D9-4BB6-8968-F355DC502CB9}" type="presParOf" srcId="{DD11221E-C418-E14F-9F6F-64E99FFF27CA}" destId="{F64EA0ED-C767-F146-974D-71572C9C08ED}" srcOrd="4" destOrd="0" presId="urn:microsoft.com/office/officeart/2005/8/layout/list1"/>
    <dgm:cxn modelId="{25C66416-90AE-4122-A289-025160638A9C}" type="presParOf" srcId="{F64EA0ED-C767-F146-974D-71572C9C08ED}" destId="{85511754-B9B9-1240-9FD3-65185B4E2CD9}" srcOrd="0" destOrd="0" presId="urn:microsoft.com/office/officeart/2005/8/layout/list1"/>
    <dgm:cxn modelId="{8A912B1F-83B8-46F6-815A-BB2E64553BBA}" type="presParOf" srcId="{F64EA0ED-C767-F146-974D-71572C9C08ED}" destId="{D476D9EE-CF25-0D43-B41D-4DEEE7964E41}" srcOrd="1" destOrd="0" presId="urn:microsoft.com/office/officeart/2005/8/layout/list1"/>
    <dgm:cxn modelId="{3C0345EC-72B2-464A-B0FC-A4F9A9521B0A}" type="presParOf" srcId="{DD11221E-C418-E14F-9F6F-64E99FFF27CA}" destId="{BA8AB233-0B29-5B43-9110-C715C362571C}" srcOrd="5" destOrd="0" presId="urn:microsoft.com/office/officeart/2005/8/layout/list1"/>
    <dgm:cxn modelId="{5DEA1B08-485E-4331-9913-E522BE65B811}" type="presParOf" srcId="{DD11221E-C418-E14F-9F6F-64E99FFF27CA}" destId="{224F807C-2A70-0442-B303-29A35F79AEB9}" srcOrd="6" destOrd="0" presId="urn:microsoft.com/office/officeart/2005/8/layout/list1"/>
    <dgm:cxn modelId="{15DB682E-E946-414D-A5D5-14E43D4687E1}" type="presParOf" srcId="{DD11221E-C418-E14F-9F6F-64E99FFF27CA}" destId="{D2655DFA-BC88-2B46-BFAC-55C724FC972C}" srcOrd="7" destOrd="0" presId="urn:microsoft.com/office/officeart/2005/8/layout/list1"/>
    <dgm:cxn modelId="{014A77A1-B6FE-4495-9F68-ECA6715FEE1C}" type="presParOf" srcId="{DD11221E-C418-E14F-9F6F-64E99FFF27CA}" destId="{35E1D3FB-F188-5443-A1AB-DEB9EBBE55BB}" srcOrd="8" destOrd="0" presId="urn:microsoft.com/office/officeart/2005/8/layout/list1"/>
    <dgm:cxn modelId="{15409755-22C7-433C-B235-7E0B3D5D4BB4}" type="presParOf" srcId="{35E1D3FB-F188-5443-A1AB-DEB9EBBE55BB}" destId="{F2D6EF39-52EF-7C4E-BEA2-FD77BA79389C}" srcOrd="0" destOrd="0" presId="urn:microsoft.com/office/officeart/2005/8/layout/list1"/>
    <dgm:cxn modelId="{BE18CEE3-6CA3-432E-BDDB-F6FBD875DFEC}" type="presParOf" srcId="{35E1D3FB-F188-5443-A1AB-DEB9EBBE55BB}" destId="{2B4E14E1-C882-1447-B1A1-471BC812D6D1}" srcOrd="1" destOrd="0" presId="urn:microsoft.com/office/officeart/2005/8/layout/list1"/>
    <dgm:cxn modelId="{26A0D687-8C05-49C6-AAB1-B2D095DB0909}" type="presParOf" srcId="{DD11221E-C418-E14F-9F6F-64E99FFF27CA}" destId="{A1152F78-0B0E-0941-BA50-17EBE9EDDB3E}" srcOrd="9" destOrd="0" presId="urn:microsoft.com/office/officeart/2005/8/layout/list1"/>
    <dgm:cxn modelId="{EE690B69-CDA4-4933-804D-0598B9E1830A}" type="presParOf" srcId="{DD11221E-C418-E14F-9F6F-64E99FFF27CA}" destId="{0EA064C2-0BD5-6D4C-807C-8A7284A493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849F23-3C4A-4A4D-887C-2A268550373F}" type="doc">
      <dgm:prSet loTypeId="urn:microsoft.com/office/officeart/2005/8/layout/radial6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F4B443B0-1397-4FAC-8D50-7C2446260777}">
      <dgm:prSet phldrT="[Texto]" custT="1"/>
      <dgm:spPr>
        <a:xfrm>
          <a:off x="2258942" y="1379750"/>
          <a:ext cx="1527436" cy="1272947"/>
        </a:xfrm>
      </dgm:spPr>
      <dgm:t>
        <a:bodyPr/>
        <a:lstStyle/>
        <a:p>
          <a:r>
            <a:rPr lang="es-CO" sz="1600" dirty="0" smtClean="0">
              <a:latin typeface="Calibri"/>
              <a:ea typeface="+mn-ea"/>
              <a:cs typeface="+mn-cs"/>
            </a:rPr>
            <a:t>Efectividad y Eficiencia del Gasto</a:t>
          </a:r>
          <a:endParaRPr lang="es-CO" sz="1600" dirty="0">
            <a:latin typeface="Calibri"/>
            <a:ea typeface="+mn-ea"/>
            <a:cs typeface="+mn-cs"/>
          </a:endParaRPr>
        </a:p>
      </dgm:t>
    </dgm:pt>
    <dgm:pt modelId="{41919DBF-E99E-41C3-84CE-7107025A4A57}" type="parTrans" cxnId="{767358E4-7BCA-49AB-8A8C-797EBABE8879}">
      <dgm:prSet/>
      <dgm:spPr/>
      <dgm:t>
        <a:bodyPr/>
        <a:lstStyle/>
        <a:p>
          <a:endParaRPr lang="es-CO"/>
        </a:p>
      </dgm:t>
    </dgm:pt>
    <dgm:pt modelId="{690C496F-85B4-4A0C-A23E-06098D9329CC}" type="sibTrans" cxnId="{767358E4-7BCA-49AB-8A8C-797EBABE8879}">
      <dgm:prSet/>
      <dgm:spPr/>
      <dgm:t>
        <a:bodyPr/>
        <a:lstStyle/>
        <a:p>
          <a:endParaRPr lang="es-CO"/>
        </a:p>
      </dgm:t>
    </dgm:pt>
    <dgm:pt modelId="{DF89398F-33C8-4DEC-8AE4-B2CDBF64CF18}">
      <dgm:prSet phldrT="[Texto]" custT="1"/>
      <dgm:spPr>
        <a:xfrm>
          <a:off x="2065977" y="1122"/>
          <a:ext cx="1913365" cy="999005"/>
        </a:xfrm>
      </dgm:spPr>
      <dgm:t>
        <a:bodyPr/>
        <a:lstStyle/>
        <a:p>
          <a:r>
            <a:rPr lang="es-CO" sz="1600" dirty="0" smtClean="0">
              <a:latin typeface="Calibri"/>
              <a:ea typeface="+mn-ea"/>
              <a:cs typeface="+mn-cs"/>
            </a:rPr>
            <a:t>Marco Normativo</a:t>
          </a:r>
          <a:endParaRPr lang="es-CO" sz="1600" dirty="0">
            <a:latin typeface="Calibri"/>
            <a:ea typeface="+mn-ea"/>
            <a:cs typeface="+mn-cs"/>
          </a:endParaRPr>
        </a:p>
      </dgm:t>
    </dgm:pt>
    <dgm:pt modelId="{72DA01F3-7A76-4D01-AF6F-1C49EB6F0C33}" type="parTrans" cxnId="{B11A0055-A7DA-4CE2-B75C-A7D77656D91B}">
      <dgm:prSet/>
      <dgm:spPr/>
      <dgm:t>
        <a:bodyPr/>
        <a:lstStyle/>
        <a:p>
          <a:endParaRPr lang="es-CO"/>
        </a:p>
      </dgm:t>
    </dgm:pt>
    <dgm:pt modelId="{2D9938FE-FBC3-4A45-A93D-691905D7A245}" type="sibTrans" cxnId="{B11A0055-A7DA-4CE2-B75C-A7D77656D91B}">
      <dgm:prSet/>
      <dgm:spPr>
        <a:xfrm>
          <a:off x="1584177" y="360028"/>
          <a:ext cx="3589354" cy="3508549"/>
        </a:xfrm>
      </dgm:spPr>
      <dgm:t>
        <a:bodyPr/>
        <a:lstStyle/>
        <a:p>
          <a:endParaRPr lang="es-CO"/>
        </a:p>
      </dgm:t>
    </dgm:pt>
    <dgm:pt modelId="{578E9B20-B766-4563-B27B-B55B88F67BE9}">
      <dgm:prSet phldrT="[Texto]" custT="1"/>
      <dgm:spPr>
        <a:xfrm>
          <a:off x="4154216" y="1512167"/>
          <a:ext cx="1690377" cy="999005"/>
        </a:xfrm>
      </dgm:spPr>
      <dgm:t>
        <a:bodyPr/>
        <a:lstStyle/>
        <a:p>
          <a:r>
            <a:rPr lang="es-CO" sz="1600" dirty="0" smtClean="0">
              <a:latin typeface="Calibri"/>
              <a:ea typeface="+mn-ea"/>
              <a:cs typeface="+mn-cs"/>
            </a:rPr>
            <a:t>Ajuste Organizacional</a:t>
          </a:r>
          <a:endParaRPr lang="es-CO" sz="1400" dirty="0">
            <a:latin typeface="Calibri"/>
            <a:ea typeface="+mn-ea"/>
            <a:cs typeface="+mn-cs"/>
          </a:endParaRPr>
        </a:p>
      </dgm:t>
    </dgm:pt>
    <dgm:pt modelId="{A1D824C7-1832-4F7E-BC4F-ED1ADBEF4440}" type="parTrans" cxnId="{C9D07A08-7125-44B8-982E-5ED9B78CBF42}">
      <dgm:prSet/>
      <dgm:spPr/>
      <dgm:t>
        <a:bodyPr/>
        <a:lstStyle/>
        <a:p>
          <a:endParaRPr lang="es-CO"/>
        </a:p>
      </dgm:t>
    </dgm:pt>
    <dgm:pt modelId="{4BA2C573-E14D-43B4-8A54-6129F2ED342E}" type="sibTrans" cxnId="{C9D07A08-7125-44B8-982E-5ED9B78CBF42}">
      <dgm:prSet/>
      <dgm:spPr>
        <a:xfrm>
          <a:off x="1584185" y="216020"/>
          <a:ext cx="3589354" cy="3508549"/>
        </a:xfrm>
      </dgm:spPr>
      <dgm:t>
        <a:bodyPr/>
        <a:lstStyle/>
        <a:p>
          <a:endParaRPr lang="es-CO"/>
        </a:p>
      </dgm:t>
    </dgm:pt>
    <dgm:pt modelId="{5A3DA2B4-B920-4370-9301-126E4D3D0BB9}">
      <dgm:prSet phldrT="[Texto]" custT="1"/>
      <dgm:spPr>
        <a:xfrm>
          <a:off x="2194604" y="3032319"/>
          <a:ext cx="1656111" cy="999005"/>
        </a:xfrm>
      </dgm:spPr>
      <dgm:t>
        <a:bodyPr/>
        <a:lstStyle/>
        <a:p>
          <a:r>
            <a:rPr lang="es-CO" sz="1600" dirty="0" smtClean="0">
              <a:latin typeface="Calibri"/>
              <a:ea typeface="+mn-ea"/>
              <a:cs typeface="+mn-cs"/>
            </a:rPr>
            <a:t>Clasificación Presupuestal</a:t>
          </a:r>
          <a:endParaRPr lang="es-CO" sz="1600" dirty="0">
            <a:latin typeface="Calibri"/>
            <a:ea typeface="+mn-ea"/>
            <a:cs typeface="+mn-cs"/>
          </a:endParaRPr>
        </a:p>
      </dgm:t>
    </dgm:pt>
    <dgm:pt modelId="{B08514C2-5067-4719-9EE2-F567018DCD9B}" type="parTrans" cxnId="{48F23B74-2AC5-4EC7-81F4-D11CBCD8C384}">
      <dgm:prSet/>
      <dgm:spPr/>
      <dgm:t>
        <a:bodyPr/>
        <a:lstStyle/>
        <a:p>
          <a:endParaRPr lang="es-CO"/>
        </a:p>
      </dgm:t>
    </dgm:pt>
    <dgm:pt modelId="{321695BD-3837-43BE-8272-AC8B74155CCE}" type="sibTrans" cxnId="{48F23B74-2AC5-4EC7-81F4-D11CBCD8C384}">
      <dgm:prSet/>
      <dgm:spPr>
        <a:xfrm>
          <a:off x="936097" y="288036"/>
          <a:ext cx="3589354" cy="3508549"/>
        </a:xfrm>
      </dgm:spPr>
      <dgm:t>
        <a:bodyPr/>
        <a:lstStyle/>
        <a:p>
          <a:endParaRPr lang="es-CO"/>
        </a:p>
      </dgm:t>
    </dgm:pt>
    <dgm:pt modelId="{883D935D-21FC-406E-AEF1-56D9B15BEAF6}">
      <dgm:prSet phldrT="[Texto]" custT="1"/>
      <dgm:spPr>
        <a:xfrm>
          <a:off x="94269" y="1512164"/>
          <a:ext cx="1971707" cy="999005"/>
        </a:xfrm>
      </dgm:spPr>
      <dgm:t>
        <a:bodyPr/>
        <a:lstStyle/>
        <a:p>
          <a:r>
            <a:rPr lang="es-CO" sz="1600" dirty="0" smtClean="0">
              <a:latin typeface="Calibri"/>
              <a:ea typeface="+mn-ea"/>
              <a:cs typeface="+mn-cs"/>
            </a:rPr>
            <a:t>Sistemas de Información</a:t>
          </a:r>
          <a:endParaRPr lang="es-CO" sz="1600" dirty="0">
            <a:latin typeface="Calibri"/>
            <a:ea typeface="+mn-ea"/>
            <a:cs typeface="+mn-cs"/>
          </a:endParaRPr>
        </a:p>
      </dgm:t>
    </dgm:pt>
    <dgm:pt modelId="{B3887E18-E7FF-4196-A245-9C9ED46A0A90}" type="parTrans" cxnId="{BA2FDE50-4872-44DF-A78D-E136284D29F6}">
      <dgm:prSet/>
      <dgm:spPr/>
      <dgm:t>
        <a:bodyPr/>
        <a:lstStyle/>
        <a:p>
          <a:endParaRPr lang="es-CO"/>
        </a:p>
      </dgm:t>
    </dgm:pt>
    <dgm:pt modelId="{8A6FB836-B388-4F9F-B538-E1F6C12583E7}" type="sibTrans" cxnId="{BA2FDE50-4872-44DF-A78D-E136284D29F6}">
      <dgm:prSet/>
      <dgm:spPr>
        <a:xfrm>
          <a:off x="864108" y="360036"/>
          <a:ext cx="3652658" cy="3508549"/>
        </a:xfrm>
      </dgm:spPr>
      <dgm:t>
        <a:bodyPr/>
        <a:lstStyle/>
        <a:p>
          <a:endParaRPr lang="es-CO"/>
        </a:p>
      </dgm:t>
    </dgm:pt>
    <dgm:pt modelId="{D8BAE184-B148-46B1-838A-511711D259B3}" type="pres">
      <dgm:prSet presAssocID="{A8849F23-3C4A-4A4D-887C-2A26855037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D79D7-CB30-4B0C-8BF6-8D226466A53B}" type="pres">
      <dgm:prSet presAssocID="{F4B443B0-1397-4FAC-8D50-7C2446260777}" presName="centerShape" presStyleLbl="node0" presStyleIdx="0" presStyleCnt="1" custScaleX="107027" custScaleY="89195" custLinFactNeighborX="-87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7359AFB-BA05-40D5-9A91-AE45E6541D41}" type="pres">
      <dgm:prSet presAssocID="{DF89398F-33C8-4DEC-8AE4-B2CDBF64CF18}" presName="node" presStyleLbl="node1" presStyleIdx="0" presStyleCnt="4" custScaleX="1915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AC8B876-4829-4D86-A1AD-AB738A43E315}" type="pres">
      <dgm:prSet presAssocID="{DF89398F-33C8-4DEC-8AE4-B2CDBF64CF18}" presName="dummy" presStyleCnt="0"/>
      <dgm:spPr/>
      <dgm:t>
        <a:bodyPr/>
        <a:lstStyle/>
        <a:p>
          <a:endParaRPr lang="en-US"/>
        </a:p>
      </dgm:t>
    </dgm:pt>
    <dgm:pt modelId="{8C6D0B6B-84BC-4FF6-A595-7ED5B21052E2}" type="pres">
      <dgm:prSet presAssocID="{2D9938FE-FBC3-4A45-A93D-691905D7A245}" presName="sibTrans" presStyleLbl="sibTrans2D1" presStyleIdx="0" presStyleCnt="4" custScaleX="115669" custScaleY="113065" custLinFactNeighborX="-3431" custLinFactNeighborY="5492"/>
      <dgm:spPr>
        <a:prstGeom prst="blockArc">
          <a:avLst>
            <a:gd name="adj1" fmla="val 15133545"/>
            <a:gd name="adj2" fmla="val 153817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B430A596-B364-49A7-9C99-47BE6A9A9A7E}" type="pres">
      <dgm:prSet presAssocID="{578E9B20-B766-4563-B27B-B55B88F67BE9}" presName="node" presStyleLbl="node1" presStyleIdx="1" presStyleCnt="4" custScaleX="156781" custRadScaleRad="130427" custRadScaleInc="-4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7AD22F3-D0F5-48DB-86FD-724B0E93B56D}" type="pres">
      <dgm:prSet presAssocID="{578E9B20-B766-4563-B27B-B55B88F67BE9}" presName="dummy" presStyleCnt="0"/>
      <dgm:spPr/>
      <dgm:t>
        <a:bodyPr/>
        <a:lstStyle/>
        <a:p>
          <a:endParaRPr lang="en-US"/>
        </a:p>
      </dgm:t>
    </dgm:pt>
    <dgm:pt modelId="{5BF0824E-8B0C-4572-9201-94A7B8023C76}" type="pres">
      <dgm:prSet presAssocID="{4BA2C573-E14D-43B4-8A54-6129F2ED342E}" presName="sibTrans" presStyleLbl="sibTrans2D1" presStyleIdx="1" presStyleCnt="4" custScaleX="115669" custScaleY="113065" custLinFactNeighborX="-3445" custLinFactNeighborY="-3816"/>
      <dgm:spPr>
        <a:prstGeom prst="blockArc">
          <a:avLst>
            <a:gd name="adj1" fmla="val 21425178"/>
            <a:gd name="adj2" fmla="val 6467509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DF8EA7EE-3466-4070-9CE3-D1412219140B}" type="pres">
      <dgm:prSet presAssocID="{5A3DA2B4-B920-4370-9301-126E4D3D0BB9}" presName="node" presStyleLbl="node1" presStyleIdx="2" presStyleCnt="4" custScaleX="16577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83CECDE-87D9-4C7F-8C37-BFAFF3FB5953}" type="pres">
      <dgm:prSet presAssocID="{5A3DA2B4-B920-4370-9301-126E4D3D0BB9}" presName="dummy" presStyleCnt="0"/>
      <dgm:spPr/>
      <dgm:t>
        <a:bodyPr/>
        <a:lstStyle/>
        <a:p>
          <a:endParaRPr lang="en-US"/>
        </a:p>
      </dgm:t>
    </dgm:pt>
    <dgm:pt modelId="{E5C3B7DC-17FE-42BC-8BF1-F5388CDD270A}" type="pres">
      <dgm:prSet presAssocID="{321695BD-3837-43BE-8272-AC8B74155CCE}" presName="sibTrans" presStyleLbl="sibTrans2D1" presStyleIdx="2" presStyleCnt="4" custScaleX="115669" custScaleY="113065" custLinFactNeighborX="4399" custLinFactNeighborY="-1151"/>
      <dgm:spPr>
        <a:prstGeom prst="blockArc">
          <a:avLst>
            <a:gd name="adj1" fmla="val 4414875"/>
            <a:gd name="adj2" fmla="val 1095057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64D65051-109B-4DF4-9CB6-2816FC3CA2E4}" type="pres">
      <dgm:prSet presAssocID="{883D935D-21FC-406E-AEF1-56D9B15BEAF6}" presName="node" presStyleLbl="node1" presStyleIdx="3" presStyleCnt="4" custScaleX="147182" custRadScaleRad="128170" custRadScaleInc="4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CO"/>
        </a:p>
      </dgm:t>
    </dgm:pt>
    <dgm:pt modelId="{6EEA254E-3486-4F8F-ADA5-3E5DC4AA738C}" type="pres">
      <dgm:prSet presAssocID="{883D935D-21FC-406E-AEF1-56D9B15BEAF6}" presName="dummy" presStyleCnt="0"/>
      <dgm:spPr/>
      <dgm:t>
        <a:bodyPr/>
        <a:lstStyle/>
        <a:p>
          <a:endParaRPr lang="en-US"/>
        </a:p>
      </dgm:t>
    </dgm:pt>
    <dgm:pt modelId="{CE0E0658-6F14-40CA-91AE-E2E99F2384AB}" type="pres">
      <dgm:prSet presAssocID="{8A6FB836-B388-4F9F-B538-E1F6C12583E7}" presName="sibTrans" presStyleLbl="sibTrans2D1" presStyleIdx="3" presStyleCnt="4" custScaleX="117709" custScaleY="113065" custLinFactNeighborX="3087" custLinFactNeighborY="5149"/>
      <dgm:spPr>
        <a:prstGeom prst="blockArc">
          <a:avLst>
            <a:gd name="adj1" fmla="val 10670370"/>
            <a:gd name="adj2" fmla="val 17184236"/>
            <a:gd name="adj3" fmla="val 4636"/>
          </a:avLst>
        </a:prstGeom>
      </dgm:spPr>
      <dgm:t>
        <a:bodyPr/>
        <a:lstStyle/>
        <a:p>
          <a:endParaRPr lang="en-US"/>
        </a:p>
      </dgm:t>
    </dgm:pt>
  </dgm:ptLst>
  <dgm:cxnLst>
    <dgm:cxn modelId="{48F23B74-2AC5-4EC7-81F4-D11CBCD8C384}" srcId="{F4B443B0-1397-4FAC-8D50-7C2446260777}" destId="{5A3DA2B4-B920-4370-9301-126E4D3D0BB9}" srcOrd="2" destOrd="0" parTransId="{B08514C2-5067-4719-9EE2-F567018DCD9B}" sibTransId="{321695BD-3837-43BE-8272-AC8B74155CCE}"/>
    <dgm:cxn modelId="{31D6BD0A-0AA5-4B89-A27B-31649CD7354B}" type="presOf" srcId="{8A6FB836-B388-4F9F-B538-E1F6C12583E7}" destId="{CE0E0658-6F14-40CA-91AE-E2E99F2384AB}" srcOrd="0" destOrd="0" presId="urn:microsoft.com/office/officeart/2005/8/layout/radial6"/>
    <dgm:cxn modelId="{7659753A-B823-4742-80B7-DE1060494839}" type="presOf" srcId="{F4B443B0-1397-4FAC-8D50-7C2446260777}" destId="{0AFD79D7-CB30-4B0C-8BF6-8D226466A53B}" srcOrd="0" destOrd="0" presId="urn:microsoft.com/office/officeart/2005/8/layout/radial6"/>
    <dgm:cxn modelId="{2474F08E-216E-45D5-8398-782A819348AC}" type="presOf" srcId="{578E9B20-B766-4563-B27B-B55B88F67BE9}" destId="{B430A596-B364-49A7-9C99-47BE6A9A9A7E}" srcOrd="0" destOrd="0" presId="urn:microsoft.com/office/officeart/2005/8/layout/radial6"/>
    <dgm:cxn modelId="{BA2FDE50-4872-44DF-A78D-E136284D29F6}" srcId="{F4B443B0-1397-4FAC-8D50-7C2446260777}" destId="{883D935D-21FC-406E-AEF1-56D9B15BEAF6}" srcOrd="3" destOrd="0" parTransId="{B3887E18-E7FF-4196-A245-9C9ED46A0A90}" sibTransId="{8A6FB836-B388-4F9F-B538-E1F6C12583E7}"/>
    <dgm:cxn modelId="{C9D07A08-7125-44B8-982E-5ED9B78CBF42}" srcId="{F4B443B0-1397-4FAC-8D50-7C2446260777}" destId="{578E9B20-B766-4563-B27B-B55B88F67BE9}" srcOrd="1" destOrd="0" parTransId="{A1D824C7-1832-4F7E-BC4F-ED1ADBEF4440}" sibTransId="{4BA2C573-E14D-43B4-8A54-6129F2ED342E}"/>
    <dgm:cxn modelId="{B11A0055-A7DA-4CE2-B75C-A7D77656D91B}" srcId="{F4B443B0-1397-4FAC-8D50-7C2446260777}" destId="{DF89398F-33C8-4DEC-8AE4-B2CDBF64CF18}" srcOrd="0" destOrd="0" parTransId="{72DA01F3-7A76-4D01-AF6F-1C49EB6F0C33}" sibTransId="{2D9938FE-FBC3-4A45-A93D-691905D7A245}"/>
    <dgm:cxn modelId="{0CF9DB4D-E7B1-42D3-8370-A8AB0F222B31}" type="presOf" srcId="{A8849F23-3C4A-4A4D-887C-2A268550373F}" destId="{D8BAE184-B148-46B1-838A-511711D259B3}" srcOrd="0" destOrd="0" presId="urn:microsoft.com/office/officeart/2005/8/layout/radial6"/>
    <dgm:cxn modelId="{002FF81F-A366-4843-8CF8-E2C9A92228D5}" type="presOf" srcId="{DF89398F-33C8-4DEC-8AE4-B2CDBF64CF18}" destId="{47359AFB-BA05-40D5-9A91-AE45E6541D41}" srcOrd="0" destOrd="0" presId="urn:microsoft.com/office/officeart/2005/8/layout/radial6"/>
    <dgm:cxn modelId="{D075B957-93E3-451C-A3CE-10929B9D7B24}" type="presOf" srcId="{4BA2C573-E14D-43B4-8A54-6129F2ED342E}" destId="{5BF0824E-8B0C-4572-9201-94A7B8023C76}" srcOrd="0" destOrd="0" presId="urn:microsoft.com/office/officeart/2005/8/layout/radial6"/>
    <dgm:cxn modelId="{C5AD3F86-E9A2-42B3-9418-910BD6B5C88A}" type="presOf" srcId="{321695BD-3837-43BE-8272-AC8B74155CCE}" destId="{E5C3B7DC-17FE-42BC-8BF1-F5388CDD270A}" srcOrd="0" destOrd="0" presId="urn:microsoft.com/office/officeart/2005/8/layout/radial6"/>
    <dgm:cxn modelId="{A4917D40-B70A-4076-8BA8-4F589968163B}" type="presOf" srcId="{2D9938FE-FBC3-4A45-A93D-691905D7A245}" destId="{8C6D0B6B-84BC-4FF6-A595-7ED5B21052E2}" srcOrd="0" destOrd="0" presId="urn:microsoft.com/office/officeart/2005/8/layout/radial6"/>
    <dgm:cxn modelId="{3C0F7FE8-BF4E-437D-8B7D-13BA7A273E0B}" type="presOf" srcId="{5A3DA2B4-B920-4370-9301-126E4D3D0BB9}" destId="{DF8EA7EE-3466-4070-9CE3-D1412219140B}" srcOrd="0" destOrd="0" presId="urn:microsoft.com/office/officeart/2005/8/layout/radial6"/>
    <dgm:cxn modelId="{5183FB12-6468-4F39-854C-CC4B7E3E14EA}" type="presOf" srcId="{883D935D-21FC-406E-AEF1-56D9B15BEAF6}" destId="{64D65051-109B-4DF4-9CB6-2816FC3CA2E4}" srcOrd="0" destOrd="0" presId="urn:microsoft.com/office/officeart/2005/8/layout/radial6"/>
    <dgm:cxn modelId="{767358E4-7BCA-49AB-8A8C-797EBABE8879}" srcId="{A8849F23-3C4A-4A4D-887C-2A268550373F}" destId="{F4B443B0-1397-4FAC-8D50-7C2446260777}" srcOrd="0" destOrd="0" parTransId="{41919DBF-E99E-41C3-84CE-7107025A4A57}" sibTransId="{690C496F-85B4-4A0C-A23E-06098D9329CC}"/>
    <dgm:cxn modelId="{0E15154A-8425-40E8-976B-813741098FE1}" type="presParOf" srcId="{D8BAE184-B148-46B1-838A-511711D259B3}" destId="{0AFD79D7-CB30-4B0C-8BF6-8D226466A53B}" srcOrd="0" destOrd="0" presId="urn:microsoft.com/office/officeart/2005/8/layout/radial6"/>
    <dgm:cxn modelId="{3A489001-2E63-47FA-9896-FA2AFD8D9348}" type="presParOf" srcId="{D8BAE184-B148-46B1-838A-511711D259B3}" destId="{47359AFB-BA05-40D5-9A91-AE45E6541D41}" srcOrd="1" destOrd="0" presId="urn:microsoft.com/office/officeart/2005/8/layout/radial6"/>
    <dgm:cxn modelId="{D1D0AD9A-12A5-4B86-951C-8C92303A1F53}" type="presParOf" srcId="{D8BAE184-B148-46B1-838A-511711D259B3}" destId="{AAC8B876-4829-4D86-A1AD-AB738A43E315}" srcOrd="2" destOrd="0" presId="urn:microsoft.com/office/officeart/2005/8/layout/radial6"/>
    <dgm:cxn modelId="{89710B3C-0A90-4580-B486-3659A68E7485}" type="presParOf" srcId="{D8BAE184-B148-46B1-838A-511711D259B3}" destId="{8C6D0B6B-84BC-4FF6-A595-7ED5B21052E2}" srcOrd="3" destOrd="0" presId="urn:microsoft.com/office/officeart/2005/8/layout/radial6"/>
    <dgm:cxn modelId="{7B107E0B-01C2-458B-8E6D-6323ACE31448}" type="presParOf" srcId="{D8BAE184-B148-46B1-838A-511711D259B3}" destId="{B430A596-B364-49A7-9C99-47BE6A9A9A7E}" srcOrd="4" destOrd="0" presId="urn:microsoft.com/office/officeart/2005/8/layout/radial6"/>
    <dgm:cxn modelId="{9ACA99B3-EB21-4EBC-8918-F4C3AE666D78}" type="presParOf" srcId="{D8BAE184-B148-46B1-838A-511711D259B3}" destId="{67AD22F3-D0F5-48DB-86FD-724B0E93B56D}" srcOrd="5" destOrd="0" presId="urn:microsoft.com/office/officeart/2005/8/layout/radial6"/>
    <dgm:cxn modelId="{F4D13E53-97BE-4E22-814E-DE8F921354A7}" type="presParOf" srcId="{D8BAE184-B148-46B1-838A-511711D259B3}" destId="{5BF0824E-8B0C-4572-9201-94A7B8023C76}" srcOrd="6" destOrd="0" presId="urn:microsoft.com/office/officeart/2005/8/layout/radial6"/>
    <dgm:cxn modelId="{A5163557-9253-48A3-B8A6-E890BF963342}" type="presParOf" srcId="{D8BAE184-B148-46B1-838A-511711D259B3}" destId="{DF8EA7EE-3466-4070-9CE3-D1412219140B}" srcOrd="7" destOrd="0" presId="urn:microsoft.com/office/officeart/2005/8/layout/radial6"/>
    <dgm:cxn modelId="{EAA87805-B24D-4F7E-BD0E-ADA12C2CC545}" type="presParOf" srcId="{D8BAE184-B148-46B1-838A-511711D259B3}" destId="{C83CECDE-87D9-4C7F-8C37-BFAFF3FB5953}" srcOrd="8" destOrd="0" presId="urn:microsoft.com/office/officeart/2005/8/layout/radial6"/>
    <dgm:cxn modelId="{62FC8431-8D80-49B3-A4D7-1722A1B76DDD}" type="presParOf" srcId="{D8BAE184-B148-46B1-838A-511711D259B3}" destId="{E5C3B7DC-17FE-42BC-8BF1-F5388CDD270A}" srcOrd="9" destOrd="0" presId="urn:microsoft.com/office/officeart/2005/8/layout/radial6"/>
    <dgm:cxn modelId="{31E6778A-73C2-441E-BAB1-3C8ADFF56BC5}" type="presParOf" srcId="{D8BAE184-B148-46B1-838A-511711D259B3}" destId="{64D65051-109B-4DF4-9CB6-2816FC3CA2E4}" srcOrd="10" destOrd="0" presId="urn:microsoft.com/office/officeart/2005/8/layout/radial6"/>
    <dgm:cxn modelId="{CB4994F6-E4B9-49BE-A085-AF4E025FDEA0}" type="presParOf" srcId="{D8BAE184-B148-46B1-838A-511711D259B3}" destId="{6EEA254E-3486-4F8F-ADA5-3E5DC4AA738C}" srcOrd="11" destOrd="0" presId="urn:microsoft.com/office/officeart/2005/8/layout/radial6"/>
    <dgm:cxn modelId="{75684303-92FF-4056-BE95-5E238BB924D8}" type="presParOf" srcId="{D8BAE184-B148-46B1-838A-511711D259B3}" destId="{CE0E0658-6F14-40CA-91AE-E2E99F2384AB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C2C5C7-9027-4DFE-A72F-A2B0ACDB461F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105E0EC-901D-440B-A267-06943D862DF2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Arial" pitchFamily="34" charset="0"/>
            </a:rPr>
            <a:t>Orientar prácticas presupuestales y vincularlas a indicadores de gestión y resultados p</a:t>
          </a:r>
          <a:r>
            <a:rPr lang="es-ES" sz="1800" b="0" dirty="0" smtClean="0">
              <a:latin typeface="Calibri" pitchFamily="34" charset="0"/>
              <a:cs typeface="Arial" pitchFamily="34" charset="0"/>
            </a:rPr>
            <a:t>or medio de mecanismos fundamentales de intervención pública (políticas, programas y procesos de servicio) </a:t>
          </a:r>
          <a:endParaRPr lang="es-ES" sz="1800" b="0" dirty="0">
            <a:latin typeface="Calibri" pitchFamily="34" charset="0"/>
            <a:cs typeface="Arial" pitchFamily="34" charset="0"/>
          </a:endParaRPr>
        </a:p>
      </dgm:t>
    </dgm:pt>
    <dgm:pt modelId="{8C095790-B431-4804-BFD3-D10426D401D6}" type="parTrans" cxnId="{C51738A4-1901-43FC-92FF-3FE129A9ED6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131C52-EA39-43DE-8AF0-2C9C454887C5}" type="sibTrans" cxnId="{C51738A4-1901-43FC-92FF-3FE129A9ED6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5F9A57-4D37-42FB-8D9A-7CEE9547D6AD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Arial" pitchFamily="34" charset="0"/>
            </a:rPr>
            <a:t>Estandarizar procedimientos de reporte y captura de información presupuestal</a:t>
          </a:r>
          <a:r>
            <a:rPr lang="es-ES" sz="1800" b="0" dirty="0" smtClean="0">
              <a:latin typeface="Calibri" pitchFamily="34" charset="0"/>
              <a:cs typeface="Arial" pitchFamily="34" charset="0"/>
            </a:rPr>
            <a:t> y de indicadores de gestión y de resultados para el análisis y la toma de decisiones</a:t>
          </a:r>
        </a:p>
      </dgm:t>
    </dgm:pt>
    <dgm:pt modelId="{A5573A83-FAF6-4C27-BB27-1D61612EC30B}" type="parTrans" cxnId="{1D5F16D8-A4D8-4C26-B8BB-553CCA01C64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703643-4A3B-424C-9F07-3F6322ADB827}" type="sibTrans" cxnId="{1D5F16D8-A4D8-4C26-B8BB-553CCA01C64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D6D590-1829-405D-A8A0-F1D6366D5A30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Arial" pitchFamily="34" charset="0"/>
            </a:rPr>
            <a:t>Formalizar  principios de calidad y eficacia para la generación de información </a:t>
          </a:r>
          <a:r>
            <a:rPr lang="es-ES" sz="1800" b="0" dirty="0" smtClean="0">
              <a:latin typeface="Calibri" pitchFamily="34" charset="0"/>
              <a:cs typeface="Arial" pitchFamily="34" charset="0"/>
            </a:rPr>
            <a:t>presupuestal y de desempeño del gasto público </a:t>
          </a:r>
          <a:endParaRPr lang="es-ES" sz="1800" b="0" dirty="0">
            <a:latin typeface="Calibri" pitchFamily="34" charset="0"/>
            <a:cs typeface="Arial" pitchFamily="34" charset="0"/>
          </a:endParaRPr>
        </a:p>
      </dgm:t>
    </dgm:pt>
    <dgm:pt modelId="{10313E4E-4F59-4778-ACE8-E2D89F606C32}" type="parTrans" cxnId="{B7E8FE04-3FB4-409A-90D5-F89C89B24B4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021F04-ABE2-4953-8458-7C53346FAE2D}" type="sibTrans" cxnId="{B7E8FE04-3FB4-409A-90D5-F89C89B24B4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27F786-2C3F-4BFA-877D-79F701ECE272}" type="pres">
      <dgm:prSet presAssocID="{A8C2C5C7-9027-4DFE-A72F-A2B0ACDB46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3BF6FD3-CFD4-4C91-8125-DA1D49DEE6AD}" type="pres">
      <dgm:prSet presAssocID="{C105E0EC-901D-440B-A267-06943D862D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9A521A-EA43-4F67-B729-233DCA9C0CC0}" type="pres">
      <dgm:prSet presAssocID="{FA131C52-EA39-43DE-8AF0-2C9C454887C5}" presName="sibTrans" presStyleCnt="0"/>
      <dgm:spPr/>
    </dgm:pt>
    <dgm:pt modelId="{C1CC5F80-F982-4A37-96F5-3B04C5241558}" type="pres">
      <dgm:prSet presAssocID="{AD5F9A57-4D37-42FB-8D9A-7CEE9547D6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1B2B1C-0ADC-43F3-A317-E275533F474B}" type="pres">
      <dgm:prSet presAssocID="{1A703643-4A3B-424C-9F07-3F6322ADB827}" presName="sibTrans" presStyleCnt="0"/>
      <dgm:spPr/>
    </dgm:pt>
    <dgm:pt modelId="{BB7D80B0-F2B7-45ED-8EC2-125D9653F075}" type="pres">
      <dgm:prSet presAssocID="{0DD6D590-1829-405D-A8A0-F1D6366D5A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BEA4C30-8EE7-4E40-97B0-E7D99C2F8742}" type="presOf" srcId="{AD5F9A57-4D37-42FB-8D9A-7CEE9547D6AD}" destId="{C1CC5F80-F982-4A37-96F5-3B04C5241558}" srcOrd="0" destOrd="0" presId="urn:microsoft.com/office/officeart/2005/8/layout/hList6"/>
    <dgm:cxn modelId="{89953E03-9DBA-48EB-B466-C74E4CAD0B2A}" type="presOf" srcId="{A8C2C5C7-9027-4DFE-A72F-A2B0ACDB461F}" destId="{D027F786-2C3F-4BFA-877D-79F701ECE272}" srcOrd="0" destOrd="0" presId="urn:microsoft.com/office/officeart/2005/8/layout/hList6"/>
    <dgm:cxn modelId="{B7E8FE04-3FB4-409A-90D5-F89C89B24B4D}" srcId="{A8C2C5C7-9027-4DFE-A72F-A2B0ACDB461F}" destId="{0DD6D590-1829-405D-A8A0-F1D6366D5A30}" srcOrd="2" destOrd="0" parTransId="{10313E4E-4F59-4778-ACE8-E2D89F606C32}" sibTransId="{F0021F04-ABE2-4953-8458-7C53346FAE2D}"/>
    <dgm:cxn modelId="{1D5F16D8-A4D8-4C26-B8BB-553CCA01C643}" srcId="{A8C2C5C7-9027-4DFE-A72F-A2B0ACDB461F}" destId="{AD5F9A57-4D37-42FB-8D9A-7CEE9547D6AD}" srcOrd="1" destOrd="0" parTransId="{A5573A83-FAF6-4C27-BB27-1D61612EC30B}" sibTransId="{1A703643-4A3B-424C-9F07-3F6322ADB827}"/>
    <dgm:cxn modelId="{C51738A4-1901-43FC-92FF-3FE129A9ED60}" srcId="{A8C2C5C7-9027-4DFE-A72F-A2B0ACDB461F}" destId="{C105E0EC-901D-440B-A267-06943D862DF2}" srcOrd="0" destOrd="0" parTransId="{8C095790-B431-4804-BFD3-D10426D401D6}" sibTransId="{FA131C52-EA39-43DE-8AF0-2C9C454887C5}"/>
    <dgm:cxn modelId="{8A10315C-39BC-41BF-9EA0-EC93F0ACCA5F}" type="presOf" srcId="{0DD6D590-1829-405D-A8A0-F1D6366D5A30}" destId="{BB7D80B0-F2B7-45ED-8EC2-125D9653F075}" srcOrd="0" destOrd="0" presId="urn:microsoft.com/office/officeart/2005/8/layout/hList6"/>
    <dgm:cxn modelId="{EB9C4EE1-A094-4626-BB7F-1C5EA2D5EBD3}" type="presOf" srcId="{C105E0EC-901D-440B-A267-06943D862DF2}" destId="{13BF6FD3-CFD4-4C91-8125-DA1D49DEE6AD}" srcOrd="0" destOrd="0" presId="urn:microsoft.com/office/officeart/2005/8/layout/hList6"/>
    <dgm:cxn modelId="{40A7FB51-47E3-4406-9E48-1328A1B02CBF}" type="presParOf" srcId="{D027F786-2C3F-4BFA-877D-79F701ECE272}" destId="{13BF6FD3-CFD4-4C91-8125-DA1D49DEE6AD}" srcOrd="0" destOrd="0" presId="urn:microsoft.com/office/officeart/2005/8/layout/hList6"/>
    <dgm:cxn modelId="{E65E3A33-3334-4AEA-B328-3ECF0666F7AE}" type="presParOf" srcId="{D027F786-2C3F-4BFA-877D-79F701ECE272}" destId="{E09A521A-EA43-4F67-B729-233DCA9C0CC0}" srcOrd="1" destOrd="0" presId="urn:microsoft.com/office/officeart/2005/8/layout/hList6"/>
    <dgm:cxn modelId="{5418A1DE-D31F-4759-9833-6D9215F504F3}" type="presParOf" srcId="{D027F786-2C3F-4BFA-877D-79F701ECE272}" destId="{C1CC5F80-F982-4A37-96F5-3B04C5241558}" srcOrd="2" destOrd="0" presId="urn:microsoft.com/office/officeart/2005/8/layout/hList6"/>
    <dgm:cxn modelId="{FCC538A3-6527-4234-BCCA-BEDE94978D18}" type="presParOf" srcId="{D027F786-2C3F-4BFA-877D-79F701ECE272}" destId="{911B2B1C-0ADC-43F3-A317-E275533F474B}" srcOrd="3" destOrd="0" presId="urn:microsoft.com/office/officeart/2005/8/layout/hList6"/>
    <dgm:cxn modelId="{0811034B-37C1-405C-8E01-AFAE606411D9}" type="presParOf" srcId="{D027F786-2C3F-4BFA-877D-79F701ECE272}" destId="{BB7D80B0-F2B7-45ED-8EC2-125D9653F07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03AC-8F81-C94C-9AEC-3D0E7D7F61A3}">
      <dsp:nvSpPr>
        <dsp:cNvPr id="0" name=""/>
        <dsp:cNvSpPr/>
      </dsp:nvSpPr>
      <dsp:spPr>
        <a:xfrm>
          <a:off x="0" y="55538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4B1B34-741E-E242-A4C3-A8E2821D0185}">
      <dsp:nvSpPr>
        <dsp:cNvPr id="0" name=""/>
        <dsp:cNvSpPr/>
      </dsp:nvSpPr>
      <dsp:spPr>
        <a:xfrm>
          <a:off x="336020" y="24023"/>
          <a:ext cx="4704285" cy="1062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  <a:cs typeface="Arial Narrow"/>
            </a:rPr>
            <a:t>Marco legal e institucional </a:t>
          </a:r>
          <a:r>
            <a:rPr lang="es-ES" sz="1800" kern="1200" dirty="0" smtClean="0">
              <a:latin typeface="Calibri" pitchFamily="34" charset="0"/>
            </a:rPr>
            <a:t>para la </a:t>
          </a:r>
          <a:r>
            <a:rPr lang="es-ES" sz="1800" kern="1200" dirty="0" err="1" smtClean="0">
              <a:latin typeface="Calibri" pitchFamily="34" charset="0"/>
            </a:rPr>
            <a:t>presupuestación</a:t>
          </a:r>
          <a:r>
            <a:rPr lang="es-ES" sz="1800" kern="1200" dirty="0" smtClean="0">
              <a:latin typeface="Calibri" pitchFamily="34" charset="0"/>
              <a:cs typeface="Arial Narrow"/>
            </a:rPr>
            <a:t> </a:t>
          </a:r>
          <a:endParaRPr lang="es-ES" sz="1800" kern="1200" dirty="0">
            <a:latin typeface="Calibri" pitchFamily="34" charset="0"/>
            <a:cs typeface="Arial Narrow"/>
          </a:endParaRPr>
        </a:p>
      </dsp:txBody>
      <dsp:txXfrm>
        <a:off x="387898" y="75901"/>
        <a:ext cx="4600529" cy="958964"/>
      </dsp:txXfrm>
    </dsp:sp>
    <dsp:sp modelId="{224F807C-2A70-0442-B303-29A35F79AEB9}">
      <dsp:nvSpPr>
        <dsp:cNvPr id="0" name=""/>
        <dsp:cNvSpPr/>
      </dsp:nvSpPr>
      <dsp:spPr>
        <a:xfrm>
          <a:off x="0" y="218834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76D9EE-CF25-0D43-B41D-4DEEE7964E41}">
      <dsp:nvSpPr>
        <dsp:cNvPr id="0" name=""/>
        <dsp:cNvSpPr/>
      </dsp:nvSpPr>
      <dsp:spPr>
        <a:xfrm>
          <a:off x="336020" y="1656984"/>
          <a:ext cx="4704285" cy="1062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  <a:cs typeface="Arial Narrow"/>
            </a:rPr>
            <a:t>Cómo se asigna el gasto</a:t>
          </a:r>
          <a:endParaRPr lang="es-ES" sz="1800" kern="1200" dirty="0">
            <a:latin typeface="Calibri" pitchFamily="34" charset="0"/>
            <a:cs typeface="Arial Narrow"/>
          </a:endParaRPr>
        </a:p>
      </dsp:txBody>
      <dsp:txXfrm>
        <a:off x="387898" y="1708862"/>
        <a:ext cx="4600529" cy="958964"/>
      </dsp:txXfrm>
    </dsp:sp>
    <dsp:sp modelId="{0EA064C2-0BD5-6D4C-807C-8A7284A49382}">
      <dsp:nvSpPr>
        <dsp:cNvPr id="0" name=""/>
        <dsp:cNvSpPr/>
      </dsp:nvSpPr>
      <dsp:spPr>
        <a:xfrm>
          <a:off x="0" y="382130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4E14E1-C882-1447-B1A1-471BC812D6D1}">
      <dsp:nvSpPr>
        <dsp:cNvPr id="0" name=""/>
        <dsp:cNvSpPr/>
      </dsp:nvSpPr>
      <dsp:spPr>
        <a:xfrm>
          <a:off x="336020" y="3289944"/>
          <a:ext cx="4704285" cy="1062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  <a:cs typeface="Arial Narrow"/>
            </a:rPr>
            <a:t>¿Qué falta?</a:t>
          </a:r>
          <a:endParaRPr lang="es-ES" sz="1800" kern="1200" dirty="0">
            <a:latin typeface="Calibri" pitchFamily="34" charset="0"/>
            <a:cs typeface="Arial Narrow"/>
          </a:endParaRPr>
        </a:p>
      </dsp:txBody>
      <dsp:txXfrm>
        <a:off x="387898" y="3341822"/>
        <a:ext cx="4600529" cy="9589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02B0D-06E0-4648-80B6-57632008E5F8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7FA77B-005D-4D04-BF86-CBE5083FB2B0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Monitoreo semanal </a:t>
          </a:r>
          <a:endParaRPr lang="es-CO" sz="1200" kern="1200" dirty="0"/>
        </a:p>
      </dsp:txBody>
      <dsp:txXfrm>
        <a:off x="2773960" y="706323"/>
        <a:ext cx="1086973" cy="543356"/>
      </dsp:txXfrm>
    </dsp:sp>
    <dsp:sp modelId="{584766A2-49B5-44D3-9BFE-13968D16F65C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EE6366-2A13-4034-99A6-CAD3C64A1334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Alertas Tempranas</a:t>
          </a:r>
          <a:endParaRPr lang="es-CO" sz="1200" kern="1200" dirty="0"/>
        </a:p>
      </dsp:txBody>
      <dsp:txXfrm>
        <a:off x="2232861" y="1836927"/>
        <a:ext cx="1086973" cy="543356"/>
      </dsp:txXfrm>
    </dsp:sp>
    <dsp:sp modelId="{961A17B4-E1D4-4D39-95A6-DA8677A65D12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73D108-CCD9-45C7-884D-C37F177C46E6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Revisión Ejecución Presupuestal  </a:t>
          </a:r>
          <a:endParaRPr lang="es-CO" sz="1200" kern="1200" dirty="0"/>
        </a:p>
      </dsp:txBody>
      <dsp:txXfrm>
        <a:off x="2776532" y="2969158"/>
        <a:ext cx="1086973" cy="5433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FBBA6-BC9A-6142-B97C-B065F88306E4}">
      <dsp:nvSpPr>
        <dsp:cNvPr id="0" name=""/>
        <dsp:cNvSpPr/>
      </dsp:nvSpPr>
      <dsp:spPr>
        <a:xfrm>
          <a:off x="5381254" y="2705502"/>
          <a:ext cx="3330200" cy="1530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Compromisos en tiempos                            de respuesta de sus trámites</a:t>
          </a:r>
          <a:endParaRPr lang="es-CO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Seguimiento a los programas de inversión de los sectores.</a:t>
          </a:r>
          <a:endParaRPr lang="es-CO" sz="12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500" kern="1200" dirty="0"/>
        </a:p>
      </dsp:txBody>
      <dsp:txXfrm>
        <a:off x="6413943" y="3121860"/>
        <a:ext cx="2263882" cy="1080929"/>
      </dsp:txXfrm>
    </dsp:sp>
    <dsp:sp modelId="{10F2F27E-0A6A-F944-98FF-E7488A611491}">
      <dsp:nvSpPr>
        <dsp:cNvPr id="0" name=""/>
        <dsp:cNvSpPr/>
      </dsp:nvSpPr>
      <dsp:spPr>
        <a:xfrm>
          <a:off x="67232" y="2773080"/>
          <a:ext cx="3406835" cy="1530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7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Hace</a:t>
          </a:r>
          <a:r>
            <a:rPr lang="es-CO" sz="1200" kern="1200" baseline="0" dirty="0" smtClean="0"/>
            <a:t> seguimiento mensual de la ejecución presupuestal.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Genera alertas tempranas.</a:t>
          </a:r>
          <a:endParaRPr lang="es-CO" sz="1200" kern="1200" dirty="0"/>
        </a:p>
      </dsp:txBody>
      <dsp:txXfrm>
        <a:off x="100861" y="3189438"/>
        <a:ext cx="2317526" cy="1080929"/>
      </dsp:txXfrm>
    </dsp:sp>
    <dsp:sp modelId="{F2836792-6532-2D41-BB93-1FEB77DA689C}">
      <dsp:nvSpPr>
        <dsp:cNvPr id="0" name=""/>
        <dsp:cNvSpPr/>
      </dsp:nvSpPr>
      <dsp:spPr>
        <a:xfrm>
          <a:off x="5407102" y="237810"/>
          <a:ext cx="3330104" cy="153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Adquiere compromisos en cuanto al tiempo de sus trámites.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Crear un sistema que permite generar alertar tempranas sobre la ejecución de los sectores.</a:t>
          </a:r>
          <a:endParaRPr lang="es-CO" sz="1200" kern="1200" dirty="0"/>
        </a:p>
      </dsp:txBody>
      <dsp:txXfrm>
        <a:off x="6439764" y="271441"/>
        <a:ext cx="2263811" cy="1080972"/>
      </dsp:txXfrm>
    </dsp:sp>
    <dsp:sp modelId="{B398B41B-A81A-404B-8BE2-30051209263D}">
      <dsp:nvSpPr>
        <dsp:cNvPr id="0" name=""/>
        <dsp:cNvSpPr/>
      </dsp:nvSpPr>
      <dsp:spPr>
        <a:xfrm>
          <a:off x="268481" y="246468"/>
          <a:ext cx="3215426" cy="1530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Programación mensual de la Ejecución presupuestal (metas)</a:t>
          </a:r>
          <a:endParaRPr lang="es-CO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Proceso de identificación de las principales barreras de para ejecutar</a:t>
          </a:r>
          <a:r>
            <a:rPr lang="es-CO" sz="1100" kern="1200" dirty="0" smtClean="0"/>
            <a:t>. </a:t>
          </a:r>
          <a:endParaRPr lang="es-CO" sz="1100" kern="1200" dirty="0"/>
        </a:p>
      </dsp:txBody>
      <dsp:txXfrm>
        <a:off x="302112" y="280099"/>
        <a:ext cx="2183536" cy="1080972"/>
      </dsp:txXfrm>
    </dsp:sp>
    <dsp:sp modelId="{EE0B444C-9BED-B14C-9B5F-ADEEA7A02C7F}">
      <dsp:nvSpPr>
        <dsp:cNvPr id="0" name=""/>
        <dsp:cNvSpPr/>
      </dsp:nvSpPr>
      <dsp:spPr>
        <a:xfrm>
          <a:off x="2229973" y="275897"/>
          <a:ext cx="2095855" cy="2095855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bg1"/>
              </a:solidFill>
            </a:rPr>
            <a:t>SECTOR</a:t>
          </a:r>
          <a:endParaRPr lang="es-CO" sz="1600" kern="1200" dirty="0">
            <a:solidFill>
              <a:schemeClr val="bg1"/>
            </a:solidFill>
          </a:endParaRPr>
        </a:p>
      </dsp:txBody>
      <dsp:txXfrm>
        <a:off x="2843835" y="889759"/>
        <a:ext cx="1481993" cy="1481993"/>
      </dsp:txXfrm>
    </dsp:sp>
    <dsp:sp modelId="{A85786E1-92DD-EE41-9E36-7C0CDFE2EFA2}">
      <dsp:nvSpPr>
        <dsp:cNvPr id="0" name=""/>
        <dsp:cNvSpPr/>
      </dsp:nvSpPr>
      <dsp:spPr>
        <a:xfrm rot="5400000">
          <a:off x="4422635" y="275897"/>
          <a:ext cx="2095855" cy="2095855"/>
        </a:xfrm>
        <a:prstGeom prst="pieWedg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Ministerio de Hacienda  (DGPPN)</a:t>
          </a:r>
          <a:endParaRPr lang="es-CO" sz="1600" kern="1200" dirty="0"/>
        </a:p>
      </dsp:txBody>
      <dsp:txXfrm rot="-5400000">
        <a:off x="4422635" y="889759"/>
        <a:ext cx="1481993" cy="1481993"/>
      </dsp:txXfrm>
    </dsp:sp>
    <dsp:sp modelId="{69E0970F-50B8-6442-B9FF-C51E77245534}">
      <dsp:nvSpPr>
        <dsp:cNvPr id="0" name=""/>
        <dsp:cNvSpPr/>
      </dsp:nvSpPr>
      <dsp:spPr>
        <a:xfrm rot="10800000">
          <a:off x="4422635" y="2468559"/>
          <a:ext cx="2095855" cy="2095855"/>
        </a:xfrm>
        <a:prstGeom prst="pieWedg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DNP (DIFP)                                                                   </a:t>
          </a:r>
          <a:endParaRPr lang="es-CO" sz="1600" kern="1200" dirty="0"/>
        </a:p>
      </dsp:txBody>
      <dsp:txXfrm rot="10800000">
        <a:off x="4422635" y="2468559"/>
        <a:ext cx="1481993" cy="1481993"/>
      </dsp:txXfrm>
    </dsp:sp>
    <dsp:sp modelId="{53214795-C7ED-514B-BBB7-17DBD45D3CA3}">
      <dsp:nvSpPr>
        <dsp:cNvPr id="0" name=""/>
        <dsp:cNvSpPr/>
      </dsp:nvSpPr>
      <dsp:spPr>
        <a:xfrm rot="16200000">
          <a:off x="2229973" y="2468559"/>
          <a:ext cx="2095855" cy="2095855"/>
        </a:xfrm>
        <a:prstGeom prst="pieWedge">
          <a:avLst/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Alta Consejería para el Buen Gobierno</a:t>
          </a:r>
          <a:endParaRPr lang="es-CO" sz="1600" kern="1200" dirty="0"/>
        </a:p>
      </dsp:txBody>
      <dsp:txXfrm rot="5400000">
        <a:off x="2843835" y="2468559"/>
        <a:ext cx="1481993" cy="1481993"/>
      </dsp:txXfrm>
    </dsp:sp>
    <dsp:sp modelId="{28E6F2AD-9352-994D-B02F-F6A55255EC0E}">
      <dsp:nvSpPr>
        <dsp:cNvPr id="0" name=""/>
        <dsp:cNvSpPr/>
      </dsp:nvSpPr>
      <dsp:spPr>
        <a:xfrm>
          <a:off x="4012418" y="1984527"/>
          <a:ext cx="723626" cy="629240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7692C-B7E5-0F49-A0B4-316A125DC8BA}">
      <dsp:nvSpPr>
        <dsp:cNvPr id="0" name=""/>
        <dsp:cNvSpPr/>
      </dsp:nvSpPr>
      <dsp:spPr>
        <a:xfrm rot="10800000">
          <a:off x="4012418" y="2226543"/>
          <a:ext cx="723626" cy="629240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854BF-5077-4043-8BC0-B5DAE73047EA}">
      <dsp:nvSpPr>
        <dsp:cNvPr id="0" name=""/>
        <dsp:cNvSpPr/>
      </dsp:nvSpPr>
      <dsp:spPr>
        <a:xfrm rot="5400000">
          <a:off x="287193" y="2107725"/>
          <a:ext cx="861590" cy="14336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19CA0A-EA99-2D49-A0F2-BE4FFFCBED68}">
      <dsp:nvSpPr>
        <dsp:cNvPr id="0" name=""/>
        <dsp:cNvSpPr/>
      </dsp:nvSpPr>
      <dsp:spPr>
        <a:xfrm>
          <a:off x="143372" y="2536082"/>
          <a:ext cx="1294322" cy="113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Revisión Ejecución Presupuestal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Taller de Buen Gobierno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Cierre de fin de año.</a:t>
          </a:r>
          <a:endParaRPr lang="es-ES" sz="1050" kern="1200" dirty="0"/>
        </a:p>
      </dsp:txBody>
      <dsp:txXfrm>
        <a:off x="143372" y="2536082"/>
        <a:ext cx="1294322" cy="1134549"/>
      </dsp:txXfrm>
    </dsp:sp>
    <dsp:sp modelId="{177059CC-DDC8-3C42-901C-55EF12BBAA47}">
      <dsp:nvSpPr>
        <dsp:cNvPr id="0" name=""/>
        <dsp:cNvSpPr/>
      </dsp:nvSpPr>
      <dsp:spPr>
        <a:xfrm>
          <a:off x="1193482" y="2002177"/>
          <a:ext cx="244211" cy="2442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2735E-71E0-7146-ACDC-05B956492C80}">
      <dsp:nvSpPr>
        <dsp:cNvPr id="0" name=""/>
        <dsp:cNvSpPr/>
      </dsp:nvSpPr>
      <dsp:spPr>
        <a:xfrm rot="5400000">
          <a:off x="1871696" y="1715638"/>
          <a:ext cx="861590" cy="14336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6EE0A-7DDC-D84C-B8BC-7D8CBE59587A}">
      <dsp:nvSpPr>
        <dsp:cNvPr id="0" name=""/>
        <dsp:cNvSpPr/>
      </dsp:nvSpPr>
      <dsp:spPr>
        <a:xfrm>
          <a:off x="1727875" y="2143995"/>
          <a:ext cx="1294322" cy="113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Establecer los sectores que requieren convenio de desempeño</a:t>
          </a:r>
          <a:endParaRPr lang="es-ES" sz="1050" kern="1200" dirty="0"/>
        </a:p>
      </dsp:txBody>
      <dsp:txXfrm>
        <a:off x="1727875" y="2143995"/>
        <a:ext cx="1294322" cy="1134549"/>
      </dsp:txXfrm>
    </dsp:sp>
    <dsp:sp modelId="{99E8734A-0227-224A-A165-7A7D4B6F971B}">
      <dsp:nvSpPr>
        <dsp:cNvPr id="0" name=""/>
        <dsp:cNvSpPr/>
      </dsp:nvSpPr>
      <dsp:spPr>
        <a:xfrm>
          <a:off x="2777986" y="1610090"/>
          <a:ext cx="244211" cy="2442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88BB7-02F7-4DB6-BAF9-44EDDEDB13DB}">
      <dsp:nvSpPr>
        <dsp:cNvPr id="0" name=""/>
        <dsp:cNvSpPr/>
      </dsp:nvSpPr>
      <dsp:spPr>
        <a:xfrm rot="5400000">
          <a:off x="3481504" y="1339680"/>
          <a:ext cx="861590" cy="14336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EFAF3-9DB5-4C6F-B82E-CA6DCA1458D5}">
      <dsp:nvSpPr>
        <dsp:cNvPr id="0" name=""/>
        <dsp:cNvSpPr/>
      </dsp:nvSpPr>
      <dsp:spPr>
        <a:xfrm>
          <a:off x="3312379" y="1751908"/>
          <a:ext cx="1294322" cy="113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Programación de metas para cada uno de los meses del año.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Revisión de las principales barreras para ejecutar </a:t>
          </a:r>
          <a:endParaRPr lang="es-ES" sz="1050" kern="1200" dirty="0"/>
        </a:p>
      </dsp:txBody>
      <dsp:txXfrm>
        <a:off x="3312379" y="1751908"/>
        <a:ext cx="1294322" cy="1134549"/>
      </dsp:txXfrm>
    </dsp:sp>
    <dsp:sp modelId="{5351FDFA-E25E-4335-AF9E-5BAD5D2AE5A5}">
      <dsp:nvSpPr>
        <dsp:cNvPr id="0" name=""/>
        <dsp:cNvSpPr/>
      </dsp:nvSpPr>
      <dsp:spPr>
        <a:xfrm>
          <a:off x="4362490" y="1218003"/>
          <a:ext cx="244211" cy="2442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771C0-3149-9545-B7EF-25CFD0F75367}">
      <dsp:nvSpPr>
        <dsp:cNvPr id="0" name=""/>
        <dsp:cNvSpPr/>
      </dsp:nvSpPr>
      <dsp:spPr>
        <a:xfrm rot="5400000">
          <a:off x="5040703" y="931464"/>
          <a:ext cx="861590" cy="14336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6B770-0F8A-354A-A911-82DA92E820CA}">
      <dsp:nvSpPr>
        <dsp:cNvPr id="0" name=""/>
        <dsp:cNvSpPr/>
      </dsp:nvSpPr>
      <dsp:spPr>
        <a:xfrm>
          <a:off x="4896883" y="1359821"/>
          <a:ext cx="1294322" cy="113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Convenios de desempeño con los sectores seleccionados</a:t>
          </a:r>
          <a:endParaRPr lang="es-ES" sz="1050" kern="1200" dirty="0"/>
        </a:p>
      </dsp:txBody>
      <dsp:txXfrm>
        <a:off x="4896883" y="1359821"/>
        <a:ext cx="1294322" cy="1134549"/>
      </dsp:txXfrm>
    </dsp:sp>
    <dsp:sp modelId="{F1009D66-D023-5F45-B6AB-77738603C6E7}">
      <dsp:nvSpPr>
        <dsp:cNvPr id="0" name=""/>
        <dsp:cNvSpPr/>
      </dsp:nvSpPr>
      <dsp:spPr>
        <a:xfrm>
          <a:off x="5946993" y="825916"/>
          <a:ext cx="244211" cy="2442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CA9BED-B0E6-4898-B00D-EA62B226FF87}">
      <dsp:nvSpPr>
        <dsp:cNvPr id="0" name=""/>
        <dsp:cNvSpPr/>
      </dsp:nvSpPr>
      <dsp:spPr>
        <a:xfrm rot="5400000">
          <a:off x="6625207" y="539377"/>
          <a:ext cx="861590" cy="14336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58D49-2E53-498B-82FF-38DDD1F94448}">
      <dsp:nvSpPr>
        <dsp:cNvPr id="0" name=""/>
        <dsp:cNvSpPr/>
      </dsp:nvSpPr>
      <dsp:spPr>
        <a:xfrm>
          <a:off x="6481386" y="967734"/>
          <a:ext cx="1294322" cy="113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Seguimiento Mensual de la Ejecución Presupuestal</a:t>
          </a:r>
          <a:endParaRPr lang="es-ES" sz="1050" kern="1200" dirty="0"/>
        </a:p>
      </dsp:txBody>
      <dsp:txXfrm>
        <a:off x="6481386" y="967734"/>
        <a:ext cx="1294322" cy="1134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03AC-8F81-C94C-9AEC-3D0E7D7F61A3}">
      <dsp:nvSpPr>
        <dsp:cNvPr id="0" name=""/>
        <dsp:cNvSpPr/>
      </dsp:nvSpPr>
      <dsp:spPr>
        <a:xfrm>
          <a:off x="0" y="55538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4B1B34-741E-E242-A4C3-A8E2821D0185}">
      <dsp:nvSpPr>
        <dsp:cNvPr id="0" name=""/>
        <dsp:cNvSpPr/>
      </dsp:nvSpPr>
      <dsp:spPr>
        <a:xfrm>
          <a:off x="336020" y="24023"/>
          <a:ext cx="4704285" cy="1062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+mn-lt"/>
              <a:cs typeface="Arial Narrow"/>
            </a:rPr>
            <a:t>Marco legal e institucional </a:t>
          </a:r>
          <a:r>
            <a:rPr lang="es-ES" sz="1800" b="1" kern="1200" dirty="0" smtClean="0">
              <a:latin typeface="+mn-lt"/>
            </a:rPr>
            <a:t>para la presupuestación</a:t>
          </a:r>
          <a:endParaRPr lang="es-ES" sz="1800" b="1" kern="1200" dirty="0">
            <a:latin typeface="+mn-lt"/>
            <a:cs typeface="Arial Narrow"/>
          </a:endParaRPr>
        </a:p>
      </dsp:txBody>
      <dsp:txXfrm>
        <a:off x="387898" y="75901"/>
        <a:ext cx="4600529" cy="958964"/>
      </dsp:txXfrm>
    </dsp:sp>
    <dsp:sp modelId="{224F807C-2A70-0442-B303-29A35F79AEB9}">
      <dsp:nvSpPr>
        <dsp:cNvPr id="0" name=""/>
        <dsp:cNvSpPr/>
      </dsp:nvSpPr>
      <dsp:spPr>
        <a:xfrm>
          <a:off x="0" y="218834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76D9EE-CF25-0D43-B41D-4DEEE7964E41}">
      <dsp:nvSpPr>
        <dsp:cNvPr id="0" name=""/>
        <dsp:cNvSpPr/>
      </dsp:nvSpPr>
      <dsp:spPr>
        <a:xfrm>
          <a:off x="336020" y="1656984"/>
          <a:ext cx="4704285" cy="10627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+mj-lt"/>
              <a:cs typeface="Arial Narrow"/>
            </a:rPr>
            <a:t>Cómo se asigna el gasto</a:t>
          </a:r>
          <a:endParaRPr lang="es-ES" sz="1800" kern="1200" dirty="0">
            <a:latin typeface="+mj-lt"/>
            <a:cs typeface="Arial Narrow"/>
          </a:endParaRPr>
        </a:p>
      </dsp:txBody>
      <dsp:txXfrm>
        <a:off x="387898" y="1708862"/>
        <a:ext cx="4600529" cy="958964"/>
      </dsp:txXfrm>
    </dsp:sp>
    <dsp:sp modelId="{0EA064C2-0BD5-6D4C-807C-8A7284A49382}">
      <dsp:nvSpPr>
        <dsp:cNvPr id="0" name=""/>
        <dsp:cNvSpPr/>
      </dsp:nvSpPr>
      <dsp:spPr>
        <a:xfrm>
          <a:off x="0" y="3821304"/>
          <a:ext cx="6720408" cy="907200"/>
        </a:xfrm>
        <a:prstGeom prst="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4E14E1-C882-1447-B1A1-471BC812D6D1}">
      <dsp:nvSpPr>
        <dsp:cNvPr id="0" name=""/>
        <dsp:cNvSpPr/>
      </dsp:nvSpPr>
      <dsp:spPr>
        <a:xfrm>
          <a:off x="336020" y="3289944"/>
          <a:ext cx="4704285" cy="10627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+mj-lt"/>
              <a:cs typeface="Arial Narrow"/>
            </a:rPr>
            <a:t>¿Qué falta?</a:t>
          </a:r>
          <a:endParaRPr lang="es-ES" sz="1800" kern="1200" dirty="0">
            <a:latin typeface="+mj-lt"/>
            <a:cs typeface="Arial Narrow"/>
          </a:endParaRPr>
        </a:p>
      </dsp:txBody>
      <dsp:txXfrm>
        <a:off x="387898" y="3341822"/>
        <a:ext cx="4600529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5E95-98AD-4FF0-A9F4-DF72A7CE58A5}">
      <dsp:nvSpPr>
        <dsp:cNvPr id="0" name=""/>
        <dsp:cNvSpPr/>
      </dsp:nvSpPr>
      <dsp:spPr>
        <a:xfrm>
          <a:off x="4503374" y="37786"/>
          <a:ext cx="1825818" cy="126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Calibri" pitchFamily="34" charset="0"/>
            </a:rPr>
            <a:t>SIIF</a:t>
          </a:r>
          <a:endParaRPr lang="es-CO" sz="2800" kern="1200" dirty="0">
            <a:latin typeface="Calibri" pitchFamily="34" charset="0"/>
          </a:endParaRPr>
        </a:p>
      </dsp:txBody>
      <dsp:txXfrm>
        <a:off x="4503374" y="37786"/>
        <a:ext cx="1825818" cy="1264618"/>
      </dsp:txXfrm>
    </dsp:sp>
    <dsp:sp modelId="{244522D2-96B4-42E5-998D-540B0B78762C}">
      <dsp:nvSpPr>
        <dsp:cNvPr id="0" name=""/>
        <dsp:cNvSpPr/>
      </dsp:nvSpPr>
      <dsp:spPr>
        <a:xfrm>
          <a:off x="1625113" y="-294353"/>
          <a:ext cx="4743900" cy="4743900"/>
        </a:xfrm>
        <a:prstGeom prst="circularArrow">
          <a:avLst>
            <a:gd name="adj1" fmla="val 5198"/>
            <a:gd name="adj2" fmla="val 335775"/>
            <a:gd name="adj3" fmla="val 21499016"/>
            <a:gd name="adj4" fmla="val 20130045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A4044-7E88-4861-A5F0-8639D3BBEAF6}">
      <dsp:nvSpPr>
        <dsp:cNvPr id="0" name=""/>
        <dsp:cNvSpPr/>
      </dsp:nvSpPr>
      <dsp:spPr>
        <a:xfrm rot="18619475">
          <a:off x="5212612" y="2318868"/>
          <a:ext cx="1757061" cy="126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Calibri" pitchFamily="34" charset="0"/>
            </a:rPr>
            <a:t>SISMEG</a:t>
          </a:r>
          <a:endParaRPr lang="es-CO" sz="2800" kern="1200" dirty="0">
            <a:latin typeface="Calibri" pitchFamily="34" charset="0"/>
          </a:endParaRPr>
        </a:p>
      </dsp:txBody>
      <dsp:txXfrm>
        <a:off x="5212612" y="2318868"/>
        <a:ext cx="1757061" cy="1264618"/>
      </dsp:txXfrm>
    </dsp:sp>
    <dsp:sp modelId="{7E985E5B-B253-4F9A-B405-AF20EBC2C0FE}">
      <dsp:nvSpPr>
        <dsp:cNvPr id="0" name=""/>
        <dsp:cNvSpPr/>
      </dsp:nvSpPr>
      <dsp:spPr>
        <a:xfrm>
          <a:off x="1493338" y="649542"/>
          <a:ext cx="4743900" cy="4743900"/>
        </a:xfrm>
        <a:prstGeom prst="circularArrow">
          <a:avLst>
            <a:gd name="adj1" fmla="val 5198"/>
            <a:gd name="adj2" fmla="val 335775"/>
            <a:gd name="adj3" fmla="val 1363497"/>
            <a:gd name="adj4" fmla="val 1066651"/>
            <a:gd name="adj5" fmla="val 6065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4E54D-1ABE-4AA7-9647-3205F1320A66}">
      <dsp:nvSpPr>
        <dsp:cNvPr id="0" name=""/>
        <dsp:cNvSpPr/>
      </dsp:nvSpPr>
      <dsp:spPr>
        <a:xfrm>
          <a:off x="3342097" y="3845397"/>
          <a:ext cx="2274530" cy="126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Calibri" pitchFamily="34" charset="0"/>
            </a:rPr>
            <a:t>Evaluaciones Focalizadas</a:t>
          </a:r>
          <a:endParaRPr lang="es-CO" sz="2800" kern="1200" dirty="0">
            <a:latin typeface="Calibri" pitchFamily="34" charset="0"/>
          </a:endParaRPr>
        </a:p>
      </dsp:txBody>
      <dsp:txXfrm>
        <a:off x="3342097" y="3845397"/>
        <a:ext cx="2274530" cy="1264618"/>
      </dsp:txXfrm>
    </dsp:sp>
    <dsp:sp modelId="{1865745E-530E-4463-8ECB-7550D2543261}">
      <dsp:nvSpPr>
        <dsp:cNvPr id="0" name=""/>
        <dsp:cNvSpPr/>
      </dsp:nvSpPr>
      <dsp:spPr>
        <a:xfrm>
          <a:off x="1950419" y="-61935"/>
          <a:ext cx="4743900" cy="4743900"/>
        </a:xfrm>
        <a:prstGeom prst="circularArrow">
          <a:avLst>
            <a:gd name="adj1" fmla="val 5198"/>
            <a:gd name="adj2" fmla="val 335775"/>
            <a:gd name="adj3" fmla="val 8282312"/>
            <a:gd name="adj4" fmla="val 6852609"/>
            <a:gd name="adj5" fmla="val 6065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016A5-D3AD-4EE2-B189-9B1F7F70EAA0}">
      <dsp:nvSpPr>
        <dsp:cNvPr id="0" name=""/>
        <dsp:cNvSpPr/>
      </dsp:nvSpPr>
      <dsp:spPr>
        <a:xfrm>
          <a:off x="1545020" y="2391023"/>
          <a:ext cx="1264618" cy="126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Calibri" pitchFamily="34" charset="0"/>
            </a:rPr>
            <a:t>BPIN</a:t>
          </a:r>
          <a:endParaRPr lang="es-CO" sz="2800" kern="1200" dirty="0">
            <a:latin typeface="Calibri" pitchFamily="34" charset="0"/>
          </a:endParaRPr>
        </a:p>
      </dsp:txBody>
      <dsp:txXfrm>
        <a:off x="1545020" y="2391023"/>
        <a:ext cx="1264618" cy="1264618"/>
      </dsp:txXfrm>
    </dsp:sp>
    <dsp:sp modelId="{8AF7C3FA-D300-4175-A16F-4CA9936A8AB0}">
      <dsp:nvSpPr>
        <dsp:cNvPr id="0" name=""/>
        <dsp:cNvSpPr/>
      </dsp:nvSpPr>
      <dsp:spPr>
        <a:xfrm>
          <a:off x="1746441" y="-178497"/>
          <a:ext cx="4743900" cy="4743900"/>
        </a:xfrm>
        <a:prstGeom prst="circularArrow">
          <a:avLst>
            <a:gd name="adj1" fmla="val 5198"/>
            <a:gd name="adj2" fmla="val 335775"/>
            <a:gd name="adj3" fmla="val 12298478"/>
            <a:gd name="adj4" fmla="val 10770422"/>
            <a:gd name="adj5" fmla="val 6065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07CAE-0480-41D9-868A-E533BF22F9B9}">
      <dsp:nvSpPr>
        <dsp:cNvPr id="0" name=""/>
        <dsp:cNvSpPr/>
      </dsp:nvSpPr>
      <dsp:spPr>
        <a:xfrm>
          <a:off x="2309634" y="37786"/>
          <a:ext cx="1264618" cy="126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Calibri" pitchFamily="34" charset="0"/>
            </a:rPr>
            <a:t>SUIFP</a:t>
          </a:r>
          <a:endParaRPr lang="es-CO" sz="2800" kern="1200" dirty="0">
            <a:latin typeface="Calibri" pitchFamily="34" charset="0"/>
          </a:endParaRPr>
        </a:p>
      </dsp:txBody>
      <dsp:txXfrm>
        <a:off x="2309634" y="37786"/>
        <a:ext cx="1264618" cy="1264618"/>
      </dsp:txXfrm>
    </dsp:sp>
    <dsp:sp modelId="{F3230EC6-D9CA-47FB-ADFE-BA1C2DAE778A}">
      <dsp:nvSpPr>
        <dsp:cNvPr id="0" name=""/>
        <dsp:cNvSpPr/>
      </dsp:nvSpPr>
      <dsp:spPr>
        <a:xfrm>
          <a:off x="2322398" y="-96665"/>
          <a:ext cx="4743900" cy="4743900"/>
        </a:xfrm>
        <a:prstGeom prst="circularArrow">
          <a:avLst>
            <a:gd name="adj1" fmla="val 5198"/>
            <a:gd name="adj2" fmla="val 335775"/>
            <a:gd name="adj3" fmla="val 16395954"/>
            <a:gd name="adj4" fmla="val 15197958"/>
            <a:gd name="adj5" fmla="val 6065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03AC-8F81-C94C-9AEC-3D0E7D7F61A3}">
      <dsp:nvSpPr>
        <dsp:cNvPr id="0" name=""/>
        <dsp:cNvSpPr/>
      </dsp:nvSpPr>
      <dsp:spPr>
        <a:xfrm>
          <a:off x="0" y="55538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4B1B34-741E-E242-A4C3-A8E2821D0185}">
      <dsp:nvSpPr>
        <dsp:cNvPr id="0" name=""/>
        <dsp:cNvSpPr/>
      </dsp:nvSpPr>
      <dsp:spPr>
        <a:xfrm>
          <a:off x="336020" y="24023"/>
          <a:ext cx="4704285" cy="10627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Arial Narrow"/>
            </a:rPr>
            <a:t>Marco legal e institucional </a:t>
          </a:r>
          <a:r>
            <a:rPr lang="es-ES" sz="1800" b="1" kern="1200" dirty="0" smtClean="0">
              <a:latin typeface="Calibri" pitchFamily="34" charset="0"/>
            </a:rPr>
            <a:t>para la presupuestación</a:t>
          </a:r>
          <a:endParaRPr lang="es-ES" sz="1800" b="1" kern="1200" dirty="0">
            <a:latin typeface="Calibri" pitchFamily="34" charset="0"/>
            <a:cs typeface="Arial Narrow"/>
          </a:endParaRPr>
        </a:p>
      </dsp:txBody>
      <dsp:txXfrm>
        <a:off x="387898" y="75901"/>
        <a:ext cx="4600529" cy="958964"/>
      </dsp:txXfrm>
    </dsp:sp>
    <dsp:sp modelId="{224F807C-2A70-0442-B303-29A35F79AEB9}">
      <dsp:nvSpPr>
        <dsp:cNvPr id="0" name=""/>
        <dsp:cNvSpPr/>
      </dsp:nvSpPr>
      <dsp:spPr>
        <a:xfrm>
          <a:off x="0" y="218834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76D9EE-CF25-0D43-B41D-4DEEE7964E41}">
      <dsp:nvSpPr>
        <dsp:cNvPr id="0" name=""/>
        <dsp:cNvSpPr/>
      </dsp:nvSpPr>
      <dsp:spPr>
        <a:xfrm>
          <a:off x="336020" y="1656984"/>
          <a:ext cx="4704285" cy="1062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Arial Narrow"/>
            </a:rPr>
            <a:t>Cómo se asigna el gasto</a:t>
          </a:r>
          <a:endParaRPr lang="es-ES" sz="1800" b="1" kern="1200" dirty="0">
            <a:latin typeface="Calibri" pitchFamily="34" charset="0"/>
            <a:cs typeface="Arial Narrow"/>
          </a:endParaRPr>
        </a:p>
      </dsp:txBody>
      <dsp:txXfrm>
        <a:off x="387898" y="1708862"/>
        <a:ext cx="4600529" cy="958964"/>
      </dsp:txXfrm>
    </dsp:sp>
    <dsp:sp modelId="{0EA064C2-0BD5-6D4C-807C-8A7284A49382}">
      <dsp:nvSpPr>
        <dsp:cNvPr id="0" name=""/>
        <dsp:cNvSpPr/>
      </dsp:nvSpPr>
      <dsp:spPr>
        <a:xfrm>
          <a:off x="0" y="3821304"/>
          <a:ext cx="6720408" cy="907200"/>
        </a:xfrm>
        <a:prstGeom prst="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4E14E1-C882-1447-B1A1-471BC812D6D1}">
      <dsp:nvSpPr>
        <dsp:cNvPr id="0" name=""/>
        <dsp:cNvSpPr/>
      </dsp:nvSpPr>
      <dsp:spPr>
        <a:xfrm>
          <a:off x="336020" y="3289944"/>
          <a:ext cx="4704285" cy="10627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  <a:cs typeface="Arial Narrow"/>
            </a:rPr>
            <a:t>¿Qué falta?</a:t>
          </a:r>
          <a:endParaRPr lang="es-ES" sz="1800" kern="1200" dirty="0">
            <a:latin typeface="Calibri" pitchFamily="34" charset="0"/>
            <a:cs typeface="Arial Narrow"/>
          </a:endParaRPr>
        </a:p>
      </dsp:txBody>
      <dsp:txXfrm>
        <a:off x="387898" y="3341822"/>
        <a:ext cx="4600529" cy="958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273B3-37A7-4D77-AD25-A2435BC30990}">
      <dsp:nvSpPr>
        <dsp:cNvPr id="0" name=""/>
        <dsp:cNvSpPr/>
      </dsp:nvSpPr>
      <dsp:spPr>
        <a:xfrm>
          <a:off x="3286148" y="-224563"/>
          <a:ext cx="2046203" cy="1994499"/>
        </a:xfrm>
        <a:prstGeom prst="ellipse">
          <a:avLst/>
        </a:prstGeom>
        <a:solidFill>
          <a:srgbClr val="FF68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effectLst/>
            </a:rPr>
            <a:t>formulación</a:t>
          </a:r>
          <a:endParaRPr lang="es-ES" sz="2000" b="1" kern="1200" dirty="0">
            <a:solidFill>
              <a:schemeClr val="tx1"/>
            </a:solidFill>
            <a:effectLst/>
          </a:endParaRPr>
        </a:p>
      </dsp:txBody>
      <dsp:txXfrm>
        <a:off x="3585807" y="67525"/>
        <a:ext cx="1446885" cy="1410323"/>
      </dsp:txXfrm>
    </dsp:sp>
    <dsp:sp modelId="{A3AA5D8A-41DE-4151-A1C9-2C86FA88E032}">
      <dsp:nvSpPr>
        <dsp:cNvPr id="0" name=""/>
        <dsp:cNvSpPr/>
      </dsp:nvSpPr>
      <dsp:spPr>
        <a:xfrm rot="2160000">
          <a:off x="5159558" y="1175226"/>
          <a:ext cx="124872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3135" y="1268459"/>
        <a:ext cx="87410" cy="312728"/>
      </dsp:txXfrm>
    </dsp:sp>
    <dsp:sp modelId="{7B99F6B9-1277-4C1D-9763-E7C0AC2917EE}">
      <dsp:nvSpPr>
        <dsp:cNvPr id="0" name=""/>
        <dsp:cNvSpPr/>
      </dsp:nvSpPr>
      <dsp:spPr>
        <a:xfrm>
          <a:off x="5071692" y="1137984"/>
          <a:ext cx="2225887" cy="199449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baseline="0" dirty="0" smtClean="0">
              <a:solidFill>
                <a:schemeClr val="bg1"/>
              </a:solidFill>
              <a:effectLst/>
            </a:rPr>
            <a:t>Programación</a:t>
          </a:r>
          <a:endParaRPr lang="es-ES" sz="2000" b="1" kern="1200" baseline="0" dirty="0">
            <a:solidFill>
              <a:schemeClr val="bg1"/>
            </a:solidFill>
            <a:effectLst/>
          </a:endParaRPr>
        </a:p>
      </dsp:txBody>
      <dsp:txXfrm>
        <a:off x="5397666" y="1430072"/>
        <a:ext cx="1573939" cy="1410323"/>
      </dsp:txXfrm>
    </dsp:sp>
    <dsp:sp modelId="{5747702C-D562-4EEE-84CD-0E490CC592BB}">
      <dsp:nvSpPr>
        <dsp:cNvPr id="0" name=""/>
        <dsp:cNvSpPr/>
      </dsp:nvSpPr>
      <dsp:spPr>
        <a:xfrm rot="6480000">
          <a:off x="5744211" y="2975896"/>
          <a:ext cx="165201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776648" y="3056572"/>
        <a:ext cx="115641" cy="312728"/>
      </dsp:txXfrm>
    </dsp:sp>
    <dsp:sp modelId="{65F0FFBA-E1E7-4CC4-B992-151CBC7D3896}">
      <dsp:nvSpPr>
        <dsp:cNvPr id="0" name=""/>
        <dsp:cNvSpPr/>
      </dsp:nvSpPr>
      <dsp:spPr>
        <a:xfrm>
          <a:off x="4445200" y="3342632"/>
          <a:ext cx="2046203" cy="1994499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FFFF"/>
              </a:solidFill>
              <a:effectLst/>
            </a:rPr>
            <a:t>Ejecución</a:t>
          </a:r>
          <a:endParaRPr lang="es-ES" sz="2000" b="1" kern="1200" dirty="0">
            <a:solidFill>
              <a:srgbClr val="FFFFFF"/>
            </a:solidFill>
            <a:effectLst/>
          </a:endParaRPr>
        </a:p>
      </dsp:txBody>
      <dsp:txXfrm>
        <a:off x="4744859" y="3634720"/>
        <a:ext cx="1446885" cy="1410323"/>
      </dsp:txXfrm>
    </dsp:sp>
    <dsp:sp modelId="{EA80BBF5-3DDF-400A-9188-4EDBAAF20501}">
      <dsp:nvSpPr>
        <dsp:cNvPr id="0" name=""/>
        <dsp:cNvSpPr/>
      </dsp:nvSpPr>
      <dsp:spPr>
        <a:xfrm rot="10800000">
          <a:off x="4241275" y="4079274"/>
          <a:ext cx="144107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10800000">
        <a:off x="4284507" y="4183517"/>
        <a:ext cx="100875" cy="312728"/>
      </dsp:txXfrm>
    </dsp:sp>
    <dsp:sp modelId="{9E1C61A0-6B9D-45EC-AC55-74DBEAAA8BE3}">
      <dsp:nvSpPr>
        <dsp:cNvPr id="0" name=""/>
        <dsp:cNvSpPr/>
      </dsp:nvSpPr>
      <dsp:spPr>
        <a:xfrm>
          <a:off x="2127096" y="3342632"/>
          <a:ext cx="2046203" cy="199449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baseline="0" dirty="0" smtClean="0">
              <a:solidFill>
                <a:schemeClr val="bg1">
                  <a:lumMod val="95000"/>
                </a:schemeClr>
              </a:solidFill>
              <a:effectLst/>
            </a:rPr>
            <a:t>Seguimiento</a:t>
          </a:r>
          <a:endParaRPr lang="es-ES" sz="2000" b="1" kern="1200" baseline="0" dirty="0">
            <a:solidFill>
              <a:schemeClr val="bg1">
                <a:lumMod val="95000"/>
              </a:schemeClr>
            </a:solidFill>
            <a:effectLst/>
          </a:endParaRPr>
        </a:p>
      </dsp:txBody>
      <dsp:txXfrm>
        <a:off x="2426755" y="3634720"/>
        <a:ext cx="1446885" cy="1410323"/>
      </dsp:txXfrm>
    </dsp:sp>
    <dsp:sp modelId="{F2F0B358-4836-4475-B663-C271C9A1BE22}">
      <dsp:nvSpPr>
        <dsp:cNvPr id="0" name=""/>
        <dsp:cNvSpPr/>
      </dsp:nvSpPr>
      <dsp:spPr>
        <a:xfrm rot="15120000">
          <a:off x="2708845" y="2981307"/>
          <a:ext cx="169203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42069" y="3109688"/>
        <a:ext cx="118442" cy="312728"/>
      </dsp:txXfrm>
    </dsp:sp>
    <dsp:sp modelId="{88E67D32-215E-45B2-993E-75D407C26736}">
      <dsp:nvSpPr>
        <dsp:cNvPr id="0" name=""/>
        <dsp:cNvSpPr/>
      </dsp:nvSpPr>
      <dsp:spPr>
        <a:xfrm>
          <a:off x="1415387" y="1137984"/>
          <a:ext cx="2036952" cy="199449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baseline="0" dirty="0" smtClean="0">
              <a:solidFill>
                <a:schemeClr val="bg1"/>
              </a:solidFill>
              <a:effectLst/>
            </a:rPr>
            <a:t>Evaluación</a:t>
          </a:r>
          <a:endParaRPr lang="es-ES" sz="2000" b="1" kern="1200" baseline="0" dirty="0">
            <a:solidFill>
              <a:schemeClr val="bg1"/>
            </a:solidFill>
            <a:effectLst/>
          </a:endParaRPr>
        </a:p>
      </dsp:txBody>
      <dsp:txXfrm>
        <a:off x="1713692" y="1430072"/>
        <a:ext cx="1440342" cy="1410323"/>
      </dsp:txXfrm>
    </dsp:sp>
    <dsp:sp modelId="{88E58FD7-74F5-4BFE-9CD1-4A0C6E0BAFCB}">
      <dsp:nvSpPr>
        <dsp:cNvPr id="0" name=""/>
        <dsp:cNvSpPr/>
      </dsp:nvSpPr>
      <dsp:spPr>
        <a:xfrm rot="19440000">
          <a:off x="3289114" y="1196805"/>
          <a:ext cx="155380" cy="521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3565" y="1314748"/>
        <a:ext cx="108766" cy="312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18B41-32F4-4539-9366-E3E3CB9AF979}">
      <dsp:nvSpPr>
        <dsp:cNvPr id="0" name=""/>
        <dsp:cNvSpPr/>
      </dsp:nvSpPr>
      <dsp:spPr>
        <a:xfrm>
          <a:off x="2780" y="89316"/>
          <a:ext cx="1621296" cy="90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Apropiación Final</a:t>
          </a:r>
          <a:endParaRPr lang="es-CO" sz="1800" b="1" kern="1200" dirty="0"/>
        </a:p>
      </dsp:txBody>
      <dsp:txXfrm>
        <a:off x="2780" y="89316"/>
        <a:ext cx="1621296" cy="604800"/>
      </dsp:txXfrm>
    </dsp:sp>
    <dsp:sp modelId="{1D22C299-CB07-4A1E-A36C-55D1755F563E}">
      <dsp:nvSpPr>
        <dsp:cNvPr id="0" name=""/>
        <dsp:cNvSpPr/>
      </dsp:nvSpPr>
      <dsp:spPr>
        <a:xfrm>
          <a:off x="287009" y="842486"/>
          <a:ext cx="1290941" cy="6799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Ley de PGN</a:t>
          </a:r>
          <a:endParaRPr lang="es-CO" sz="1600" kern="1200" dirty="0"/>
        </a:p>
      </dsp:txBody>
      <dsp:txXfrm>
        <a:off x="306923" y="862400"/>
        <a:ext cx="1251113" cy="640088"/>
      </dsp:txXfrm>
    </dsp:sp>
    <dsp:sp modelId="{8FE9DF6A-2AA5-4708-96B3-430BC85D4062}">
      <dsp:nvSpPr>
        <dsp:cNvPr id="0" name=""/>
        <dsp:cNvSpPr/>
      </dsp:nvSpPr>
      <dsp:spPr>
        <a:xfrm rot="104474">
          <a:off x="1828465" y="227338"/>
          <a:ext cx="433715" cy="4036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1828493" y="306229"/>
        <a:ext cx="312619" cy="242193"/>
      </dsp:txXfrm>
    </dsp:sp>
    <dsp:sp modelId="{ACDBA7A0-5B64-426B-8409-AFB8F5A42A4F}">
      <dsp:nvSpPr>
        <dsp:cNvPr id="0" name=""/>
        <dsp:cNvSpPr/>
      </dsp:nvSpPr>
      <dsp:spPr>
        <a:xfrm>
          <a:off x="2442030" y="175114"/>
          <a:ext cx="1621296" cy="87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Compromisos</a:t>
          </a:r>
          <a:endParaRPr lang="es-CO" sz="1800" b="1" kern="1200" dirty="0"/>
        </a:p>
      </dsp:txBody>
      <dsp:txXfrm>
        <a:off x="2442030" y="175114"/>
        <a:ext cx="1621296" cy="581509"/>
      </dsp:txXfrm>
    </dsp:sp>
    <dsp:sp modelId="{4C9962DA-BB3F-4181-A7C2-BC75DA742238}">
      <dsp:nvSpPr>
        <dsp:cNvPr id="0" name=""/>
        <dsp:cNvSpPr/>
      </dsp:nvSpPr>
      <dsp:spPr>
        <a:xfrm>
          <a:off x="2771776" y="921303"/>
          <a:ext cx="1276722" cy="418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6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Contratos</a:t>
          </a:r>
          <a:endParaRPr lang="es-CO" sz="1600" kern="1200" dirty="0"/>
        </a:p>
      </dsp:txBody>
      <dsp:txXfrm>
        <a:off x="2784026" y="933553"/>
        <a:ext cx="1252222" cy="393743"/>
      </dsp:txXfrm>
    </dsp:sp>
    <dsp:sp modelId="{735D3B71-B2E9-4E61-95D3-B7F457B43C09}">
      <dsp:nvSpPr>
        <dsp:cNvPr id="0" name=""/>
        <dsp:cNvSpPr/>
      </dsp:nvSpPr>
      <dsp:spPr>
        <a:xfrm rot="21391872">
          <a:off x="4265643" y="189590"/>
          <a:ext cx="430535" cy="4036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7334"/>
                <a:satOff val="-4629"/>
                <a:lumOff val="21409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4265754" y="273984"/>
        <a:ext cx="309439" cy="242193"/>
      </dsp:txXfrm>
    </dsp:sp>
    <dsp:sp modelId="{D29EC614-27BB-4C88-95F0-97BA75208801}">
      <dsp:nvSpPr>
        <dsp:cNvPr id="0" name=""/>
        <dsp:cNvSpPr/>
      </dsp:nvSpPr>
      <dsp:spPr>
        <a:xfrm>
          <a:off x="4874170" y="16042"/>
          <a:ext cx="1621296" cy="90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Obligaciones</a:t>
          </a:r>
        </a:p>
      </dsp:txBody>
      <dsp:txXfrm>
        <a:off x="4874170" y="16042"/>
        <a:ext cx="1621296" cy="604800"/>
      </dsp:txXfrm>
    </dsp:sp>
    <dsp:sp modelId="{871E9655-C0B7-4E71-B89B-DE04840E156C}">
      <dsp:nvSpPr>
        <dsp:cNvPr id="0" name=""/>
        <dsp:cNvSpPr/>
      </dsp:nvSpPr>
      <dsp:spPr>
        <a:xfrm>
          <a:off x="5180180" y="735458"/>
          <a:ext cx="1299517" cy="973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2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Entrega de Bien o servicio</a:t>
          </a:r>
          <a:endParaRPr lang="es-CO" sz="1600" kern="1200" dirty="0"/>
        </a:p>
      </dsp:txBody>
      <dsp:txXfrm>
        <a:off x="5208679" y="763957"/>
        <a:ext cx="1242519" cy="916016"/>
      </dsp:txXfrm>
    </dsp:sp>
    <dsp:sp modelId="{49A71BBD-7775-40C0-9865-A1EDE37A8401}">
      <dsp:nvSpPr>
        <dsp:cNvPr id="0" name=""/>
        <dsp:cNvSpPr/>
      </dsp:nvSpPr>
      <dsp:spPr>
        <a:xfrm rot="110627">
          <a:off x="6700913" y="156341"/>
          <a:ext cx="436013" cy="4036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7334"/>
                <a:satOff val="-4629"/>
                <a:lumOff val="21409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6700944" y="235124"/>
        <a:ext cx="314917" cy="242193"/>
      </dsp:txXfrm>
    </dsp:sp>
    <dsp:sp modelId="{0347F442-9D73-4E8E-8CE5-7EFF30623053}">
      <dsp:nvSpPr>
        <dsp:cNvPr id="0" name=""/>
        <dsp:cNvSpPr/>
      </dsp:nvSpPr>
      <dsp:spPr>
        <a:xfrm>
          <a:off x="7317707" y="94702"/>
          <a:ext cx="1621296" cy="90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Pagos</a:t>
          </a:r>
        </a:p>
      </dsp:txBody>
      <dsp:txXfrm>
        <a:off x="7317707" y="94702"/>
        <a:ext cx="1621296" cy="604800"/>
      </dsp:txXfrm>
    </dsp:sp>
    <dsp:sp modelId="{1B392F34-D490-4F28-81D2-8B8930123BF7}">
      <dsp:nvSpPr>
        <dsp:cNvPr id="0" name=""/>
        <dsp:cNvSpPr/>
      </dsp:nvSpPr>
      <dsp:spPr>
        <a:xfrm>
          <a:off x="7536411" y="692105"/>
          <a:ext cx="1361580" cy="658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6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PAC</a:t>
          </a:r>
          <a:endParaRPr lang="es-CO" sz="1600" kern="1200" dirty="0"/>
        </a:p>
      </dsp:txBody>
      <dsp:txXfrm>
        <a:off x="7555694" y="711388"/>
        <a:ext cx="1323014" cy="6198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03AC-8F81-C94C-9AEC-3D0E7D7F61A3}">
      <dsp:nvSpPr>
        <dsp:cNvPr id="0" name=""/>
        <dsp:cNvSpPr/>
      </dsp:nvSpPr>
      <dsp:spPr>
        <a:xfrm>
          <a:off x="0" y="55538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4B1B34-741E-E242-A4C3-A8E2821D0185}">
      <dsp:nvSpPr>
        <dsp:cNvPr id="0" name=""/>
        <dsp:cNvSpPr/>
      </dsp:nvSpPr>
      <dsp:spPr>
        <a:xfrm>
          <a:off x="336020" y="24023"/>
          <a:ext cx="4704285" cy="10627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Arial Narrow"/>
            </a:rPr>
            <a:t>Marco legal e institucional </a:t>
          </a:r>
          <a:r>
            <a:rPr lang="es-ES" sz="1800" b="1" kern="1200" dirty="0" smtClean="0">
              <a:latin typeface="Calibri" pitchFamily="34" charset="0"/>
            </a:rPr>
            <a:t>para la presupuestación</a:t>
          </a:r>
          <a:endParaRPr lang="es-ES" sz="1800" b="1" kern="1200" dirty="0">
            <a:latin typeface="Calibri" pitchFamily="34" charset="0"/>
            <a:cs typeface="Arial Narrow"/>
          </a:endParaRPr>
        </a:p>
      </dsp:txBody>
      <dsp:txXfrm>
        <a:off x="387898" y="75901"/>
        <a:ext cx="4600529" cy="958964"/>
      </dsp:txXfrm>
    </dsp:sp>
    <dsp:sp modelId="{224F807C-2A70-0442-B303-29A35F79AEB9}">
      <dsp:nvSpPr>
        <dsp:cNvPr id="0" name=""/>
        <dsp:cNvSpPr/>
      </dsp:nvSpPr>
      <dsp:spPr>
        <a:xfrm>
          <a:off x="0" y="2188344"/>
          <a:ext cx="672040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76D9EE-CF25-0D43-B41D-4DEEE7964E41}">
      <dsp:nvSpPr>
        <dsp:cNvPr id="0" name=""/>
        <dsp:cNvSpPr/>
      </dsp:nvSpPr>
      <dsp:spPr>
        <a:xfrm>
          <a:off x="336020" y="1656984"/>
          <a:ext cx="4704285" cy="10627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Arial Narrow"/>
            </a:rPr>
            <a:t>Cómo se asigna el gasto</a:t>
          </a:r>
          <a:endParaRPr lang="es-ES" sz="1800" b="1" kern="1200" dirty="0">
            <a:latin typeface="Calibri" pitchFamily="34" charset="0"/>
            <a:cs typeface="Arial Narrow"/>
          </a:endParaRPr>
        </a:p>
      </dsp:txBody>
      <dsp:txXfrm>
        <a:off x="387898" y="1708862"/>
        <a:ext cx="4600529" cy="958964"/>
      </dsp:txXfrm>
    </dsp:sp>
    <dsp:sp modelId="{0EA064C2-0BD5-6D4C-807C-8A7284A49382}">
      <dsp:nvSpPr>
        <dsp:cNvPr id="0" name=""/>
        <dsp:cNvSpPr/>
      </dsp:nvSpPr>
      <dsp:spPr>
        <a:xfrm>
          <a:off x="0" y="3821304"/>
          <a:ext cx="6720408" cy="907200"/>
        </a:xfrm>
        <a:prstGeom prst="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4E14E1-C882-1447-B1A1-471BC812D6D1}">
      <dsp:nvSpPr>
        <dsp:cNvPr id="0" name=""/>
        <dsp:cNvSpPr/>
      </dsp:nvSpPr>
      <dsp:spPr>
        <a:xfrm>
          <a:off x="336020" y="3289944"/>
          <a:ext cx="4704285" cy="1062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  <a:cs typeface="Arial Narrow"/>
            </a:rPr>
            <a:t>¿Qué falta?</a:t>
          </a:r>
          <a:endParaRPr lang="es-ES" sz="1800" kern="1200" dirty="0">
            <a:latin typeface="Calibri" pitchFamily="34" charset="0"/>
            <a:cs typeface="Arial Narrow"/>
          </a:endParaRPr>
        </a:p>
      </dsp:txBody>
      <dsp:txXfrm>
        <a:off x="387898" y="3341822"/>
        <a:ext cx="4600529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E0658-6F14-40CA-91AE-E2E99F2384AB}">
      <dsp:nvSpPr>
        <dsp:cNvPr id="0" name=""/>
        <dsp:cNvSpPr/>
      </dsp:nvSpPr>
      <dsp:spPr>
        <a:xfrm>
          <a:off x="725112" y="565930"/>
          <a:ext cx="5093701" cy="4892738"/>
        </a:xfrm>
        <a:prstGeom prst="blockArc">
          <a:avLst>
            <a:gd name="adj1" fmla="val 10670370"/>
            <a:gd name="adj2" fmla="val 17184236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C3B7DC-17FE-42BC-8BF1-F5388CDD270A}">
      <dsp:nvSpPr>
        <dsp:cNvPr id="0" name=""/>
        <dsp:cNvSpPr/>
      </dsp:nvSpPr>
      <dsp:spPr>
        <a:xfrm>
          <a:off x="825903" y="334124"/>
          <a:ext cx="5005423" cy="4892738"/>
        </a:xfrm>
        <a:prstGeom prst="blockArc">
          <a:avLst>
            <a:gd name="adj1" fmla="val 4414875"/>
            <a:gd name="adj2" fmla="val 1095057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F0824E-8B0C-4572-9201-94A7B8023C76}">
      <dsp:nvSpPr>
        <dsp:cNvPr id="0" name=""/>
        <dsp:cNvSpPr/>
      </dsp:nvSpPr>
      <dsp:spPr>
        <a:xfrm>
          <a:off x="1072601" y="218799"/>
          <a:ext cx="5005423" cy="4892738"/>
        </a:xfrm>
        <a:prstGeom prst="blockArc">
          <a:avLst>
            <a:gd name="adj1" fmla="val 21425178"/>
            <a:gd name="adj2" fmla="val 6467509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6D0B6B-84BC-4FF6-A595-7ED5B21052E2}">
      <dsp:nvSpPr>
        <dsp:cNvPr id="0" name=""/>
        <dsp:cNvSpPr/>
      </dsp:nvSpPr>
      <dsp:spPr>
        <a:xfrm>
          <a:off x="1073084" y="580773"/>
          <a:ext cx="5005423" cy="4892738"/>
        </a:xfrm>
        <a:prstGeom prst="blockArc">
          <a:avLst>
            <a:gd name="adj1" fmla="val 15133545"/>
            <a:gd name="adj2" fmla="val 153817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FD79D7-CB30-4B0C-8BF6-8D226466A53B}">
      <dsp:nvSpPr>
        <dsp:cNvPr id="0" name=""/>
        <dsp:cNvSpPr/>
      </dsp:nvSpPr>
      <dsp:spPr>
        <a:xfrm>
          <a:off x="2329715" y="1922607"/>
          <a:ext cx="2129323" cy="17745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Calibri"/>
              <a:ea typeface="+mn-ea"/>
              <a:cs typeface="+mn-cs"/>
            </a:rPr>
            <a:t>Efectividad y Eficiencia del Gasto</a:t>
          </a:r>
          <a:endParaRPr lang="es-CO" sz="1600" kern="1200" dirty="0">
            <a:latin typeface="Calibri"/>
            <a:ea typeface="+mn-ea"/>
            <a:cs typeface="+mn-cs"/>
          </a:endParaRPr>
        </a:p>
      </dsp:txBody>
      <dsp:txXfrm>
        <a:off x="2641547" y="2182484"/>
        <a:ext cx="1505659" cy="1254798"/>
      </dsp:txXfrm>
    </dsp:sp>
    <dsp:sp modelId="{47359AFB-BA05-40D5-9A91-AE45E6541D41}">
      <dsp:nvSpPr>
        <dsp:cNvPr id="0" name=""/>
        <dsp:cNvSpPr/>
      </dsp:nvSpPr>
      <dsp:spPr>
        <a:xfrm>
          <a:off x="2097658" y="3"/>
          <a:ext cx="2667328" cy="1392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Calibri"/>
              <a:ea typeface="+mn-ea"/>
              <a:cs typeface="+mn-cs"/>
            </a:rPr>
            <a:t>Marco Normativo</a:t>
          </a:r>
          <a:endParaRPr lang="es-CO" sz="1600" kern="1200" dirty="0">
            <a:latin typeface="Calibri"/>
            <a:ea typeface="+mn-ea"/>
            <a:cs typeface="+mn-cs"/>
          </a:endParaRPr>
        </a:p>
      </dsp:txBody>
      <dsp:txXfrm>
        <a:off x="2488279" y="203954"/>
        <a:ext cx="1886086" cy="984762"/>
      </dsp:txXfrm>
    </dsp:sp>
    <dsp:sp modelId="{B430A596-B364-49A7-9C99-47BE6A9A9A7E}">
      <dsp:nvSpPr>
        <dsp:cNvPr id="0" name=""/>
        <dsp:cNvSpPr/>
      </dsp:nvSpPr>
      <dsp:spPr>
        <a:xfrm>
          <a:off x="4746053" y="2107201"/>
          <a:ext cx="2183432" cy="1392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Calibri"/>
              <a:ea typeface="+mn-ea"/>
              <a:cs typeface="+mn-cs"/>
            </a:rPr>
            <a:t>Ajuste Organizacional</a:t>
          </a:r>
          <a:endParaRPr lang="es-CO" sz="1400" kern="1200" dirty="0">
            <a:latin typeface="Calibri"/>
            <a:ea typeface="+mn-ea"/>
            <a:cs typeface="+mn-cs"/>
          </a:endParaRPr>
        </a:p>
      </dsp:txBody>
      <dsp:txXfrm>
        <a:off x="5065809" y="2311152"/>
        <a:ext cx="1543920" cy="984762"/>
      </dsp:txXfrm>
    </dsp:sp>
    <dsp:sp modelId="{DF8EA7EE-3466-4070-9CE3-D1412219140B}">
      <dsp:nvSpPr>
        <dsp:cNvPr id="0" name=""/>
        <dsp:cNvSpPr/>
      </dsp:nvSpPr>
      <dsp:spPr>
        <a:xfrm>
          <a:off x="2276970" y="4227099"/>
          <a:ext cx="2308703" cy="1392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Calibri"/>
              <a:ea typeface="+mn-ea"/>
              <a:cs typeface="+mn-cs"/>
            </a:rPr>
            <a:t>Clasificación Presupuestal</a:t>
          </a:r>
          <a:endParaRPr lang="es-CO" sz="1600" kern="1200" dirty="0">
            <a:latin typeface="Calibri"/>
            <a:ea typeface="+mn-ea"/>
            <a:cs typeface="+mn-cs"/>
          </a:endParaRPr>
        </a:p>
      </dsp:txBody>
      <dsp:txXfrm>
        <a:off x="2615072" y="4431050"/>
        <a:ext cx="1632499" cy="984762"/>
      </dsp:txXfrm>
    </dsp:sp>
    <dsp:sp modelId="{64D65051-109B-4DF4-9CB6-2816FC3CA2E4}">
      <dsp:nvSpPr>
        <dsp:cNvPr id="0" name=""/>
        <dsp:cNvSpPr/>
      </dsp:nvSpPr>
      <dsp:spPr>
        <a:xfrm>
          <a:off x="0" y="2107197"/>
          <a:ext cx="2049751" cy="1392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Calibri"/>
              <a:ea typeface="+mn-ea"/>
              <a:cs typeface="+mn-cs"/>
            </a:rPr>
            <a:t>Sistemas de Información</a:t>
          </a:r>
          <a:endParaRPr lang="es-CO" sz="1600" kern="1200" dirty="0">
            <a:latin typeface="Calibri"/>
            <a:ea typeface="+mn-ea"/>
            <a:cs typeface="+mn-cs"/>
          </a:endParaRPr>
        </a:p>
      </dsp:txBody>
      <dsp:txXfrm>
        <a:off x="300179" y="2311148"/>
        <a:ext cx="1449393" cy="9847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F6FD3-CFD4-4C91-8125-DA1D49DEE6AD}">
      <dsp:nvSpPr>
        <dsp:cNvPr id="0" name=""/>
        <dsp:cNvSpPr/>
      </dsp:nvSpPr>
      <dsp:spPr>
        <a:xfrm rot="16200000">
          <a:off x="-1363462" y="1364403"/>
          <a:ext cx="5174034" cy="244522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Arial" pitchFamily="34" charset="0"/>
            </a:rPr>
            <a:t>Orientar prácticas presupuestales y vincularlas a indicadores de gestión y resultados p</a:t>
          </a:r>
          <a:r>
            <a:rPr lang="es-ES" sz="1800" b="0" kern="1200" dirty="0" smtClean="0">
              <a:latin typeface="Calibri" pitchFamily="34" charset="0"/>
              <a:cs typeface="Arial" pitchFamily="34" charset="0"/>
            </a:rPr>
            <a:t>or medio de mecanismos fundamentales de intervención pública (políticas, programas y procesos de servicio) </a:t>
          </a:r>
          <a:endParaRPr lang="es-ES" sz="1800" b="0" kern="1200" dirty="0">
            <a:latin typeface="Calibri" pitchFamily="34" charset="0"/>
            <a:cs typeface="Arial" pitchFamily="34" charset="0"/>
          </a:endParaRPr>
        </a:p>
      </dsp:txBody>
      <dsp:txXfrm rot="5400000">
        <a:off x="941" y="1034807"/>
        <a:ext cx="2445227" cy="3104420"/>
      </dsp:txXfrm>
    </dsp:sp>
    <dsp:sp modelId="{C1CC5F80-F982-4A37-96F5-3B04C5241558}">
      <dsp:nvSpPr>
        <dsp:cNvPr id="0" name=""/>
        <dsp:cNvSpPr/>
      </dsp:nvSpPr>
      <dsp:spPr>
        <a:xfrm rot="16200000">
          <a:off x="1265157" y="1364403"/>
          <a:ext cx="5174034" cy="2445227"/>
        </a:xfrm>
        <a:prstGeom prst="flowChartManualOperation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Arial" pitchFamily="34" charset="0"/>
            </a:rPr>
            <a:t>Estandarizar procedimientos de reporte y captura de información presupuestal</a:t>
          </a:r>
          <a:r>
            <a:rPr lang="es-ES" sz="1800" b="0" kern="1200" dirty="0" smtClean="0">
              <a:latin typeface="Calibri" pitchFamily="34" charset="0"/>
              <a:cs typeface="Arial" pitchFamily="34" charset="0"/>
            </a:rPr>
            <a:t> y de indicadores de gestión y de resultados para el análisis y la toma de decisiones</a:t>
          </a:r>
        </a:p>
      </dsp:txBody>
      <dsp:txXfrm rot="5400000">
        <a:off x="2629560" y="1034807"/>
        <a:ext cx="2445227" cy="3104420"/>
      </dsp:txXfrm>
    </dsp:sp>
    <dsp:sp modelId="{BB7D80B0-F2B7-45ED-8EC2-125D9653F075}">
      <dsp:nvSpPr>
        <dsp:cNvPr id="0" name=""/>
        <dsp:cNvSpPr/>
      </dsp:nvSpPr>
      <dsp:spPr>
        <a:xfrm rot="16200000">
          <a:off x="3893776" y="1364403"/>
          <a:ext cx="5174034" cy="2445227"/>
        </a:xfrm>
        <a:prstGeom prst="flowChartManualOperation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Arial" pitchFamily="34" charset="0"/>
            </a:rPr>
            <a:t>Formalizar  principios de calidad y eficacia para la generación de información </a:t>
          </a:r>
          <a:r>
            <a:rPr lang="es-ES" sz="1800" b="0" kern="1200" dirty="0" smtClean="0">
              <a:latin typeface="Calibri" pitchFamily="34" charset="0"/>
              <a:cs typeface="Arial" pitchFamily="34" charset="0"/>
            </a:rPr>
            <a:t>presupuestal y de desempeño del gasto público </a:t>
          </a:r>
          <a:endParaRPr lang="es-ES" sz="1800" b="0" kern="1200" dirty="0">
            <a:latin typeface="Calibri" pitchFamily="34" charset="0"/>
            <a:cs typeface="Arial" pitchFamily="34" charset="0"/>
          </a:endParaRPr>
        </a:p>
      </dsp:txBody>
      <dsp:txXfrm rot="5400000">
        <a:off x="5258179" y="1034807"/>
        <a:ext cx="2445227" cy="310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0.52189</cdr:x>
      <cdr:y>0.68333</cdr:y>
    </cdr:from>
    <cdr:to>
      <cdr:x>0.69719</cdr:x>
      <cdr:y>0.9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4716016" y="2952328"/>
          <a:ext cx="1584176" cy="9361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53E94C-3C66-4DB1-ABC1-9A5EA66A3366}" type="datetimeFigureOut">
              <a:rPr lang="es-CO" smtClean="0"/>
              <a:t>10/12/14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A88CD1-60EE-4911-BF91-8D3EE47F7C1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70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CD1-60EE-4911-BF91-8D3EE47F7C1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35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E21153-F055-B547-82EC-D58CFDA07C93}" type="slidenum">
              <a:rPr lang="es-ES">
                <a:latin typeface="Calibri" panose="020F0502020204030204" pitchFamily="34" charset="0"/>
              </a:rPr>
              <a:pPr eaLnBrk="1" hangingPunct="1"/>
              <a:t>50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49787" cy="34877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175" tIns="46587" rIns="93175" bIns="46587"/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96260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7" rIns="93175" bIns="46587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4C1AE94-491B-5C43-A39B-01EF9E59F97D}" type="slidenum">
              <a:rPr lang="es-ES" sz="1200">
                <a:latin typeface="Calibri" charset="0"/>
              </a:rPr>
              <a:pPr algn="r" eaLnBrk="1" hangingPunct="1"/>
              <a:t>52</a:t>
            </a:fld>
            <a:endParaRPr lang="es-E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175" tIns="46587" rIns="93175" bIns="46587"/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97284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7" rIns="93175" bIns="46587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3063941-842C-C94C-86F3-03D879694B97}" type="slidenum">
              <a:rPr lang="es-ES" sz="1200">
                <a:latin typeface="Calibri" charset="0"/>
              </a:rPr>
              <a:pPr algn="r" eaLnBrk="1" hangingPunct="1"/>
              <a:t>53</a:t>
            </a:fld>
            <a:endParaRPr lang="es-E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635" indent="-2833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285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6598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9912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3226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6540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9854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3167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CE455D-575D-3145-8963-856E5DFEB456}" type="slidenum">
              <a:rPr lang="es-CO" sz="1200">
                <a:latin typeface="Calibri" charset="0"/>
              </a:rPr>
              <a:pPr eaLnBrk="1" hangingPunct="1"/>
              <a:t>57</a:t>
            </a:fld>
            <a:endParaRPr lang="es-CO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635" indent="-2833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285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6598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9912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3226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6540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9854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3167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F5E986-4D59-1741-B5A5-1A0D2B9E6D50}" type="slidenum">
              <a:rPr lang="es-CO" sz="1200">
                <a:latin typeface="Calibri" charset="0"/>
              </a:rPr>
              <a:pPr eaLnBrk="1" hangingPunct="1"/>
              <a:t>58</a:t>
            </a:fld>
            <a:endParaRPr lang="es-CO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CO">
                <a:latin typeface="Calibri" charset="0"/>
              </a:rPr>
              <a:t>Portal de Transparencia Económica-PTE: Papel informativo. Abierto al público en general. Gráficos y números. Información histórica,  de ejecución y de progreso de las entidades a lo largo de la vigencia actual y las pasadas.</a:t>
            </a:r>
          </a:p>
          <a:p>
            <a:pPr eaLnBrk="1" hangingPunct="1"/>
            <a:r>
              <a:rPr lang="es-CO">
                <a:latin typeface="Calibri" charset="0"/>
              </a:rPr>
              <a:t>Banco de Datos de la DGPPN: Cerrado. Uso exclusivo de la DGPPN. Contienen datos que son insumo para el ejercicio de programación presupuestal.</a:t>
            </a:r>
          </a:p>
          <a:p>
            <a:pPr eaLnBrk="1" hangingPunct="1"/>
            <a:r>
              <a:rPr lang="es-CO">
                <a:latin typeface="Calibri" charset="0"/>
              </a:rPr>
              <a:t>Red de Gestión Presupuestaria: Interactivo. Exclusivo para las entidades que hacen parte del Presupuesto Público Nacional. Concebido para dar consejos, sugerencias, advertencias, capacitaciones  las entidades e intercambiar información y conceptos. Posibilidad de chat, foro y conferencias.</a:t>
            </a:r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635" indent="-2833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285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6598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9912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3226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6540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9854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3167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768B14-B5BE-C64E-BB71-58CD41AE8461}" type="slidenum">
              <a:rPr lang="es-CO" sz="1200">
                <a:latin typeface="Calibri" charset="0"/>
              </a:rPr>
              <a:pPr eaLnBrk="1" hangingPunct="1"/>
              <a:t>64</a:t>
            </a:fld>
            <a:endParaRPr lang="es-CO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635" indent="-2833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285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6598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9912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3226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6540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9854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3167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3458B4A0-D344-EC42-B544-62ABCED036B8}" type="slidenum">
              <a:rPr lang="en-GB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65</a:t>
            </a:fld>
            <a:endParaRPr lang="en-GB" sz="1200">
              <a:latin typeface="Calibri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82" y="4415082"/>
            <a:ext cx="5610836" cy="4185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635" indent="-2833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285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6598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9912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3226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6540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9854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3167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44ED3683-3A8D-F642-8E51-D420F10792B7}" type="slidenum">
              <a:rPr lang="en-GB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66</a:t>
            </a:fld>
            <a:endParaRPr lang="en-GB" sz="1200">
              <a:latin typeface="Calibri" charset="0"/>
            </a:endParaRPr>
          </a:p>
        </p:txBody>
      </p:sp>
      <p:sp>
        <p:nvSpPr>
          <p:cNvPr id="3277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82" y="4415082"/>
            <a:ext cx="5610836" cy="4185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635" indent="-2833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3285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6598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9912" indent="-226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3226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6540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9854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3167" indent="-226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F693EF8D-135D-FC4F-A9A9-E775543B1865}" type="slidenum">
              <a:rPr lang="en-GB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67</a:t>
            </a:fld>
            <a:endParaRPr lang="en-GB" sz="1200">
              <a:latin typeface="Calibri" charset="0"/>
            </a:endParaRPr>
          </a:p>
        </p:txBody>
      </p:sp>
      <p:sp>
        <p:nvSpPr>
          <p:cNvPr id="3481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82" y="4415082"/>
            <a:ext cx="5610836" cy="4185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175" tIns="46587" rIns="93175" bIns="46587"/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97284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7" rIns="93175" bIns="46587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3063941-842C-C94C-86F3-03D879694B97}" type="slidenum">
              <a:rPr lang="es-ES" sz="1200">
                <a:latin typeface="Calibri" charset="0"/>
              </a:rPr>
              <a:pPr algn="r" eaLnBrk="1" hangingPunct="1"/>
              <a:t>68</a:t>
            </a:fld>
            <a:endParaRPr lang="es-E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CD1-60EE-4911-BF91-8D3EE47F7C1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350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175" tIns="46587" rIns="93175" bIns="46587"/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98308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7" rIns="93175" bIns="46587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8278FDA-B5F6-444E-A660-8AA85AB38CFF}" type="slidenum">
              <a:rPr lang="es-ES" sz="1200">
                <a:latin typeface="Calibri" charset="0"/>
              </a:rPr>
              <a:pPr algn="r" eaLnBrk="1" hangingPunct="1"/>
              <a:t>69</a:t>
            </a:fld>
            <a:endParaRPr lang="es-E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47A184-2A7E-9646-ACB9-6EE1A52FBCEE}" type="slidenum">
              <a:rPr lang="es-ES">
                <a:latin typeface="Calibri" panose="020F0502020204030204" pitchFamily="34" charset="0"/>
              </a:rPr>
              <a:pPr eaLnBrk="1" hangingPunct="1"/>
              <a:t>74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49787" cy="34877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CD1-60EE-4911-BF91-8D3EE47F7C16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35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9F976-B4BF-4F83-BAAB-BF97F95622FD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8CD1-60EE-4911-BF91-8D3EE47F7C16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35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6DB0F5C-FE31-4544-9C41-C8201D87C361}" type="slidenum">
              <a:rPr lang="en-GB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27</a:t>
            </a:fld>
            <a:endParaRPr lang="en-GB" dirty="0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/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0089" y="4414839"/>
            <a:ext cx="5610225" cy="41846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DE6D3F-1F33-4E8E-94B4-977AC1EAA507}" type="slidenum">
              <a:rPr lang="en-GB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36</a:t>
            </a:fld>
            <a:endParaRPr lang="en-GB" dirty="0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/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0089" y="4414839"/>
            <a:ext cx="5610225" cy="41846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717B71-71F8-104C-8D1C-E60D3AE0B6A0}" type="slidenum">
              <a:rPr lang="es-ES">
                <a:latin typeface="Calibri" panose="020F0502020204030204" pitchFamily="34" charset="0"/>
              </a:rPr>
              <a:pPr eaLnBrk="1" hangingPunct="1"/>
              <a:t>42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49787" cy="34877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0C63BE5-F287-D34A-8802-05A367989FD1}" type="slidenum">
              <a:rPr lang="es-ES" sz="1200">
                <a:latin typeface="Calibri" panose="020F0502020204030204" pitchFamily="34" charset="0"/>
              </a:rPr>
              <a:pPr algn="r" eaLnBrk="1" hangingPunct="1"/>
              <a:t>43</a:t>
            </a:fld>
            <a:endParaRPr lang="es-ES" sz="1200" dirty="0">
              <a:latin typeface="Calibri" panose="020F050202020403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49787" cy="34877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0"/>
            <a:ext cx="9157072" cy="6884765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365544" y="3140969"/>
            <a:ext cx="7772400" cy="864096"/>
          </a:xfr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 de la Presentación</a:t>
            </a:r>
            <a:endParaRPr lang="es-CO" dirty="0"/>
          </a:p>
        </p:txBody>
      </p:sp>
      <p:sp>
        <p:nvSpPr>
          <p:cNvPr id="5" name="4 Rectángulo redondeado"/>
          <p:cNvSpPr/>
          <p:nvPr userDrawn="1"/>
        </p:nvSpPr>
        <p:spPr>
          <a:xfrm>
            <a:off x="-324544" y="620648"/>
            <a:ext cx="6264696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2880000" cy="72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54704"/>
            <a:ext cx="2227500" cy="540000"/>
          </a:xfrm>
          <a:prstGeom prst="rect">
            <a:avLst/>
          </a:prstGeom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404702" y="4221088"/>
            <a:ext cx="6471554" cy="1054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447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Calibri" pitchFamily="34" charset="0"/>
                <a:cs typeface="Arial" pitchFamily="34" charset="0"/>
              </a:defRPr>
            </a:lvl2pPr>
            <a:lvl3pPr>
              <a:defRPr>
                <a:latin typeface="Calibri" pitchFamily="34" charset="0"/>
                <a:cs typeface="Arial" pitchFamily="34" charset="0"/>
              </a:defRPr>
            </a:lvl3pPr>
            <a:lvl4pPr>
              <a:defRPr>
                <a:latin typeface="Calibri" pitchFamily="34" charset="0"/>
                <a:cs typeface="Arial" pitchFamily="34" charset="0"/>
              </a:defRPr>
            </a:lvl4pPr>
            <a:lvl5pPr>
              <a:defRPr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  <a:cs typeface="Arial" pitchFamily="34" charset="0"/>
              </a:defRPr>
            </a:lvl1pPr>
            <a:lvl2pPr>
              <a:defRPr sz="2400">
                <a:latin typeface="Calibri" pitchFamily="34" charset="0"/>
                <a:cs typeface="Arial" pitchFamily="34" charset="0"/>
              </a:defRPr>
            </a:lvl2pPr>
            <a:lvl3pPr>
              <a:defRPr sz="2000">
                <a:latin typeface="Calibri" pitchFamily="34" charset="0"/>
                <a:cs typeface="Arial" pitchFamily="34" charset="0"/>
              </a:defRPr>
            </a:lvl3pPr>
            <a:lvl4pPr>
              <a:defRPr sz="1800">
                <a:latin typeface="Calibri" pitchFamily="34" charset="0"/>
                <a:cs typeface="Arial" pitchFamily="34" charset="0"/>
              </a:defRPr>
            </a:lvl4pPr>
            <a:lvl5pPr>
              <a:defRPr sz="1800">
                <a:latin typeface="Calibri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  <a:cs typeface="Arial" pitchFamily="34" charset="0"/>
              </a:defRPr>
            </a:lvl1pPr>
            <a:lvl2pPr>
              <a:defRPr sz="2400">
                <a:latin typeface="Calibri" pitchFamily="34" charset="0"/>
                <a:cs typeface="Arial" pitchFamily="34" charset="0"/>
              </a:defRPr>
            </a:lvl2pPr>
            <a:lvl3pPr>
              <a:defRPr sz="2000">
                <a:latin typeface="Calibri" pitchFamily="34" charset="0"/>
                <a:cs typeface="Arial" pitchFamily="34" charset="0"/>
              </a:defRPr>
            </a:lvl3pPr>
            <a:lvl4pPr>
              <a:defRPr sz="1800">
                <a:latin typeface="Calibri" pitchFamily="34" charset="0"/>
                <a:cs typeface="Arial" pitchFamily="34" charset="0"/>
              </a:defRPr>
            </a:lvl4pPr>
            <a:lvl5pPr>
              <a:defRPr sz="1800">
                <a:latin typeface="Calibri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6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Arial" pitchFamily="34" charset="0"/>
              </a:defRPr>
            </a:lvl1pPr>
            <a:lvl2pPr>
              <a:defRPr sz="2000">
                <a:latin typeface="Calibri" pitchFamily="34" charset="0"/>
                <a:cs typeface="Arial" pitchFamily="34" charset="0"/>
              </a:defRPr>
            </a:lvl2pPr>
            <a:lvl3pPr>
              <a:defRPr sz="1800">
                <a:latin typeface="Calibri" pitchFamily="34" charset="0"/>
                <a:cs typeface="Arial" pitchFamily="34" charset="0"/>
              </a:defRPr>
            </a:lvl3pPr>
            <a:lvl4pPr>
              <a:defRPr sz="1600">
                <a:latin typeface="Calibri" pitchFamily="34" charset="0"/>
                <a:cs typeface="Arial" pitchFamily="34" charset="0"/>
              </a:defRPr>
            </a:lvl4pPr>
            <a:lvl5pPr>
              <a:defRPr sz="1600">
                <a:latin typeface="Calibri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Arial" pitchFamily="34" charset="0"/>
              </a:defRPr>
            </a:lvl1pPr>
            <a:lvl2pPr>
              <a:defRPr sz="2000">
                <a:latin typeface="Calibri" pitchFamily="34" charset="0"/>
                <a:cs typeface="Arial" pitchFamily="34" charset="0"/>
              </a:defRPr>
            </a:lvl2pPr>
            <a:lvl3pPr>
              <a:defRPr sz="1800">
                <a:latin typeface="Calibri" pitchFamily="34" charset="0"/>
                <a:cs typeface="Arial" pitchFamily="34" charset="0"/>
              </a:defRPr>
            </a:lvl3pPr>
            <a:lvl4pPr>
              <a:defRPr sz="1600">
                <a:latin typeface="Calibri" pitchFamily="34" charset="0"/>
                <a:cs typeface="Arial" pitchFamily="34" charset="0"/>
              </a:defRPr>
            </a:lvl4pPr>
            <a:lvl5pPr>
              <a:defRPr sz="1600">
                <a:latin typeface="Calibri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5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3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3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9F31-DAE3-422A-A634-FECC183CCFC1}" type="slidenum">
              <a:rPr lang="en-GB"/>
              <a:pPr>
                <a:defRPr/>
              </a:pPr>
              <a:t>‹Nr.›</a:t>
            </a:fld>
            <a:fld id="{74B44E9C-530E-4FE8-8696-6E8529EF95B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06785"/>
            <a:ext cx="2160000" cy="54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36" y="289498"/>
            <a:ext cx="1633500" cy="396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6456139"/>
            <a:ext cx="9157072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3282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84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oleObject" Target="file:///\\Mh-snassa01\mhcp$\DGPN\SACP\ESTUDIOS%20TRANSVERSALES\PROYECCIONES%20SECTORIALES\VERSION%202013\bases%20de%20datos\BASE%20PROYECCIONES.xlsm!Graf%20TOTAL%20-%20con%20CREE!F127C1:F129C12" TargetMode="External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Ejecuci%C3%B3n%20PGN%202012-30-%20Octubre-%20Larga%20con%20DNP%20ajustada.pptx" TargetMode="External"/><Relationship Id="rId3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://www.pte.gov.co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.gov.co/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30" Type="http://schemas.openxmlformats.org/officeDocument/2006/relationships/image" Target="../media/image50.png"/><Relationship Id="rId31" Type="http://schemas.openxmlformats.org/officeDocument/2006/relationships/slide" Target="slide5.xml"/><Relationship Id="rId32" Type="http://schemas.openxmlformats.org/officeDocument/2006/relationships/image" Target="../media/image51.png"/><Relationship Id="rId9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slide" Target="slide1.xml"/><Relationship Id="rId33" Type="http://schemas.openxmlformats.org/officeDocument/2006/relationships/slide" Target="slide4.xml"/><Relationship Id="rId34" Type="http://schemas.openxmlformats.org/officeDocument/2006/relationships/image" Target="../media/image52.png"/><Relationship Id="rId35" Type="http://schemas.openxmlformats.org/officeDocument/2006/relationships/image" Target="../media/image53.png"/><Relationship Id="rId36" Type="http://schemas.openxmlformats.org/officeDocument/2006/relationships/image" Target="../media/image54.png"/><Relationship Id="rId10" Type="http://schemas.openxmlformats.org/officeDocument/2006/relationships/slide" Target="slide2.xml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SISMEG%20y%20Proceso%20contrucci%C3%B3n%20planes%20y%20metas.pptx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20" Type="http://schemas.openxmlformats.org/officeDocument/2006/relationships/image" Target="../media/image75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file:///\\localhost\Volumes\NO%20NAME\Presentacion\Conferencia%20Cafam.pptx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1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file:///\\localhost\Volumes\NO%20NAME\Presentacion\Conferencia%20Cafam.pptx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5544" y="2348880"/>
            <a:ext cx="7772400" cy="1728192"/>
          </a:xfrm>
        </p:spPr>
        <p:txBody>
          <a:bodyPr/>
          <a:lstStyle/>
          <a:p>
            <a:r>
              <a:rPr lang="es-CO" sz="3200" kern="0" dirty="0"/>
              <a:t>Modelo Presupuestal Colombiano: </a:t>
            </a:r>
            <a:br>
              <a:rPr lang="es-CO" sz="3200" kern="0" dirty="0"/>
            </a:br>
            <a:r>
              <a:rPr lang="es-CO" sz="3200" kern="0" dirty="0"/>
              <a:t>hacia la efectividad del gasto </a:t>
            </a:r>
            <a:r>
              <a:rPr lang="es-CO" sz="3200" kern="0" dirty="0" smtClean="0"/>
              <a:t>público</a:t>
            </a:r>
            <a:br>
              <a:rPr lang="es-CO" sz="3200" kern="0" dirty="0" smtClean="0"/>
            </a:br>
            <a:r>
              <a:rPr lang="es-CO" sz="2800" b="0" i="1" dirty="0" smtClean="0"/>
              <a:t> </a:t>
            </a:r>
            <a:endParaRPr lang="es-CO" sz="2800" b="0" i="1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6471554" cy="1054968"/>
          </a:xfrm>
        </p:spPr>
        <p:txBody>
          <a:bodyPr/>
          <a:lstStyle/>
          <a:p>
            <a:pPr algn="l"/>
            <a:r>
              <a:rPr lang="es-CO" sz="2400" dirty="0" smtClean="0">
                <a:cs typeface="Arial Narrow"/>
              </a:rPr>
              <a:t>Fernando Jimenez Rodriguez</a:t>
            </a:r>
          </a:p>
          <a:p>
            <a:pPr algn="l"/>
            <a:r>
              <a:rPr lang="es-CO" sz="2400" dirty="0" smtClean="0">
                <a:cs typeface="Arial Narrow"/>
              </a:rPr>
              <a:t>Director General del Presupuesto Público Nacional</a:t>
            </a:r>
          </a:p>
          <a:p>
            <a:pPr algn="l"/>
            <a:endParaRPr lang="es-CO" sz="2400" dirty="0" smtClean="0">
              <a:cs typeface="Arial Narrow"/>
            </a:endParaRPr>
          </a:p>
          <a:p>
            <a:pPr algn="l"/>
            <a:r>
              <a:rPr lang="es-CO" sz="2400" dirty="0" smtClean="0">
                <a:cs typeface="Arial Narrow"/>
              </a:rPr>
              <a:t>Mayo de 2014</a:t>
            </a:r>
          </a:p>
          <a:p>
            <a:pPr algn="l"/>
            <a:endParaRPr lang="es-CO" sz="24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7117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567557" y="998731"/>
            <a:ext cx="2038351" cy="1009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Calibri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10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3882603"/>
            <a:ext cx="1554162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latin typeface="Calibri" pitchFamily="34" charset="0"/>
                <a:ea typeface="+mn-ea"/>
                <a:cs typeface="+mn-cs"/>
              </a:rPr>
              <a:t>Instrumentos</a:t>
            </a:r>
            <a:endParaRPr lang="es-ES" sz="1600" b="1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05313" y="584792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_tradnl" sz="1200" dirty="0">
                <a:latin typeface="Calibri" pitchFamily="34" charset="0"/>
              </a:rPr>
              <a:t>Presupuesto General de la Nación - PGN</a:t>
            </a:r>
          </a:p>
          <a:p>
            <a:pPr algn="ctr"/>
            <a:r>
              <a:rPr lang="es-ES_tradnl" sz="1200" dirty="0">
                <a:latin typeface="Calibri" pitchFamily="34" charset="0"/>
              </a:rPr>
              <a:t>Al Congreso a mas tardar el 29 de julio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8976" y="1312441"/>
            <a:ext cx="368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CO" sz="1200" dirty="0">
                <a:latin typeface="Calibri" pitchFamily="34" charset="0"/>
              </a:rPr>
              <a:t>Marco Fiscal de Mediano Plazo - MFMP</a:t>
            </a:r>
          </a:p>
          <a:p>
            <a:pPr algn="ctr"/>
            <a:r>
              <a:rPr lang="es-CO" sz="1200" dirty="0">
                <a:latin typeface="Calibri" pitchFamily="34" charset="0"/>
              </a:rPr>
              <a:t>Proyecciones a 10 años</a:t>
            </a:r>
          </a:p>
          <a:p>
            <a:pPr algn="ctr"/>
            <a:r>
              <a:rPr lang="es-CO" sz="1200" dirty="0">
                <a:latin typeface="Calibri" pitchFamily="34" charset="0"/>
              </a:rPr>
              <a:t>Presentar al Congreso antes del 15 de junio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95276" y="3688928"/>
            <a:ext cx="1554162" cy="784225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40288" y="1258466"/>
            <a:ext cx="3054350" cy="7493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29138" y="5847928"/>
            <a:ext cx="3149600" cy="533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938338" y="3258716"/>
            <a:ext cx="785813" cy="428625"/>
          </a:xfrm>
          <a:custGeom>
            <a:avLst/>
            <a:gdLst>
              <a:gd name="T0" fmla="*/ 0 w 1117"/>
              <a:gd name="T1" fmla="*/ 2147483647 h 721"/>
              <a:gd name="T2" fmla="*/ 2147483647 w 1117"/>
              <a:gd name="T3" fmla="*/ 0 h 721"/>
              <a:gd name="T4" fmla="*/ 0 60000 65536"/>
              <a:gd name="T5" fmla="*/ 0 60000 65536"/>
              <a:gd name="T6" fmla="*/ 0 w 1117"/>
              <a:gd name="T7" fmla="*/ 0 h 721"/>
              <a:gd name="T8" fmla="*/ 1117 w 1117"/>
              <a:gd name="T9" fmla="*/ 721 h 7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7" h="721">
                <a:moveTo>
                  <a:pt x="0" y="721"/>
                </a:moveTo>
                <a:lnTo>
                  <a:pt x="1117" y="0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235326" y="5555828"/>
            <a:ext cx="571500" cy="4968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938338" y="4330278"/>
            <a:ext cx="1000125" cy="428625"/>
          </a:xfrm>
          <a:custGeom>
            <a:avLst/>
            <a:gdLst>
              <a:gd name="T0" fmla="*/ 0 w 1000"/>
              <a:gd name="T1" fmla="*/ 0 h 168"/>
              <a:gd name="T2" fmla="*/ 2147483647 w 1000"/>
              <a:gd name="T3" fmla="*/ 2147483647 h 168"/>
              <a:gd name="T4" fmla="*/ 0 60000 65536"/>
              <a:gd name="T5" fmla="*/ 0 60000 65536"/>
              <a:gd name="T6" fmla="*/ 0 w 1000"/>
              <a:gd name="T7" fmla="*/ 0 h 168"/>
              <a:gd name="T8" fmla="*/ 1000 w 1000"/>
              <a:gd name="T9" fmla="*/ 168 h 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" h="168">
                <a:moveTo>
                  <a:pt x="0" y="0"/>
                </a:moveTo>
                <a:lnTo>
                  <a:pt x="1000" y="168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08188" y="4898603"/>
            <a:ext cx="2921000" cy="5810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989138" y="4911303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200" dirty="0">
                <a:latin typeface="Calibri" pitchFamily="34" charset="0"/>
              </a:rPr>
              <a:t>Plan Operativo Anual de Inversiones</a:t>
            </a:r>
          </a:p>
          <a:p>
            <a:pPr algn="ctr"/>
            <a:r>
              <a:rPr lang="es-CO" sz="1200" dirty="0">
                <a:latin typeface="Calibri" pitchFamily="34" charset="0"/>
              </a:rPr>
              <a:t>CONPES Antes del 15 de julio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529138" y="3509541"/>
            <a:ext cx="3294063" cy="738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4435476" y="3544466"/>
            <a:ext cx="331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1200" dirty="0">
                <a:latin typeface="Calibri" pitchFamily="34" charset="0"/>
              </a:rPr>
              <a:t>Marco de Gasto de Mediano Plazo - MGMP</a:t>
            </a:r>
          </a:p>
          <a:p>
            <a:pPr algn="ctr"/>
            <a:r>
              <a:rPr lang="es-ES_tradnl" sz="1200" dirty="0">
                <a:latin typeface="Calibri" pitchFamily="34" charset="0"/>
              </a:rPr>
              <a:t>Antes del 15 de julio</a:t>
            </a:r>
          </a:p>
          <a:p>
            <a:pPr algn="ctr"/>
            <a:r>
              <a:rPr lang="es-ES_tradnl" sz="1200" dirty="0">
                <a:latin typeface="Calibri" pitchFamily="34" charset="0"/>
              </a:rPr>
              <a:t>Aprueba Conpes (con todos los Ministros)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>
            <a:off x="2081213" y="3973091"/>
            <a:ext cx="1476375" cy="46037"/>
          </a:xfrm>
          <a:custGeom>
            <a:avLst/>
            <a:gdLst>
              <a:gd name="T0" fmla="*/ 0 w 1000"/>
              <a:gd name="T1" fmla="*/ 0 h 168"/>
              <a:gd name="T2" fmla="*/ 2147483647 w 1000"/>
              <a:gd name="T3" fmla="*/ 2147483647 h 168"/>
              <a:gd name="T4" fmla="*/ 0 60000 65536"/>
              <a:gd name="T5" fmla="*/ 0 60000 65536"/>
              <a:gd name="T6" fmla="*/ 0 w 1000"/>
              <a:gd name="T7" fmla="*/ 0 h 168"/>
              <a:gd name="T8" fmla="*/ 1000 w 1000"/>
              <a:gd name="T9" fmla="*/ 168 h 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" h="168">
                <a:moveTo>
                  <a:pt x="0" y="0"/>
                </a:moveTo>
                <a:lnTo>
                  <a:pt x="1000" y="168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19" name="Freeform 28"/>
          <p:cNvSpPr>
            <a:spLocks/>
          </p:cNvSpPr>
          <p:nvPr/>
        </p:nvSpPr>
        <p:spPr bwMode="auto">
          <a:xfrm flipH="1" flipV="1">
            <a:off x="4349751" y="4301703"/>
            <a:ext cx="490537" cy="519113"/>
          </a:xfrm>
          <a:custGeom>
            <a:avLst/>
            <a:gdLst>
              <a:gd name="T0" fmla="*/ 0 w 1117"/>
              <a:gd name="T1" fmla="*/ 2147483647 h 721"/>
              <a:gd name="T2" fmla="*/ 2147483647 w 1117"/>
              <a:gd name="T3" fmla="*/ 0 h 721"/>
              <a:gd name="T4" fmla="*/ 0 60000 65536"/>
              <a:gd name="T5" fmla="*/ 0 60000 65536"/>
              <a:gd name="T6" fmla="*/ 0 w 1117"/>
              <a:gd name="T7" fmla="*/ 0 h 721"/>
              <a:gd name="T8" fmla="*/ 1117 w 1117"/>
              <a:gd name="T9" fmla="*/ 721 h 7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7" h="721">
                <a:moveTo>
                  <a:pt x="0" y="721"/>
                </a:moveTo>
                <a:lnTo>
                  <a:pt x="1117" y="0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6410326" y="4247728"/>
            <a:ext cx="0" cy="16017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7980363" y="1258466"/>
            <a:ext cx="1066800" cy="8128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939088" y="1544216"/>
            <a:ext cx="1108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300" dirty="0">
                <a:latin typeface="Calibri" pitchFamily="34" charset="0"/>
              </a:rPr>
              <a:t>LEY 819/03</a:t>
            </a:r>
            <a:endParaRPr lang="es-ES" sz="1300" dirty="0">
              <a:latin typeface="Calibri" pitchFamily="34" charset="0"/>
            </a:endParaRP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7929563" y="3476203"/>
            <a:ext cx="1117600" cy="8128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939088" y="3504778"/>
            <a:ext cx="11080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300" dirty="0">
                <a:latin typeface="Calibri" pitchFamily="34" charset="0"/>
              </a:rPr>
              <a:t>DECRETO</a:t>
            </a:r>
          </a:p>
          <a:p>
            <a:pPr algn="ctr"/>
            <a:r>
              <a:rPr lang="es-MX" sz="1300" dirty="0">
                <a:latin typeface="Calibri" pitchFamily="34" charset="0"/>
              </a:rPr>
              <a:t>4730/05</a:t>
            </a:r>
          </a:p>
          <a:p>
            <a:pPr algn="ctr"/>
            <a:r>
              <a:rPr lang="es-MX" sz="1300" dirty="0">
                <a:latin typeface="Calibri" pitchFamily="34" charset="0"/>
              </a:rPr>
              <a:t>1957/07</a:t>
            </a:r>
            <a:endParaRPr lang="es-ES" sz="1300" dirty="0">
              <a:latin typeface="Calibri" pitchFamily="34" charset="0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7756526" y="5957466"/>
            <a:ext cx="136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300" dirty="0">
                <a:latin typeface="Calibri" pitchFamily="34" charset="0"/>
              </a:rPr>
              <a:t>EOP ART. 59</a:t>
            </a:r>
            <a:endParaRPr lang="es-ES" sz="1300" dirty="0">
              <a:latin typeface="Calibri" pitchFamily="34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7789863" y="5560591"/>
            <a:ext cx="1257300" cy="8128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6367463" y="2044278"/>
            <a:ext cx="46038" cy="14303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249040" y="2310705"/>
            <a:ext cx="368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CO" sz="1200" dirty="0">
                <a:latin typeface="Calibri" pitchFamily="34" charset="0"/>
              </a:rPr>
              <a:t>Plan Nacional de Desarrollo</a:t>
            </a:r>
          </a:p>
          <a:p>
            <a:pPr algn="ctr"/>
            <a:r>
              <a:rPr lang="es-CO" sz="1200" dirty="0">
                <a:latin typeface="Calibri" pitchFamily="34" charset="0"/>
              </a:rPr>
              <a:t>Contiene Plan de Inversiones para 4 años</a:t>
            </a:r>
          </a:p>
          <a:p>
            <a:pPr algn="ctr"/>
            <a:r>
              <a:rPr lang="es-CO" sz="1200" dirty="0">
                <a:latin typeface="Calibri" pitchFamily="34" charset="0"/>
              </a:rPr>
              <a:t>Presentar al Congreso a 6 meses de iniciado periodo de gobierno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341438" y="2258591"/>
            <a:ext cx="3578225" cy="82073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938588" y="3187278"/>
            <a:ext cx="357188" cy="2143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938713" y="2472903"/>
            <a:ext cx="1108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300" dirty="0">
                <a:latin typeface="Calibri" pitchFamily="34" charset="0"/>
              </a:rPr>
              <a:t>LEY 152/94</a:t>
            </a:r>
            <a:endParaRPr lang="es-ES" sz="1300" dirty="0">
              <a:latin typeface="Calibri" pitchFamily="34" charset="0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5010151" y="2258591"/>
            <a:ext cx="1066800" cy="8128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dirty="0">
              <a:latin typeface="Calibri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919485" y="1239416"/>
            <a:ext cx="329247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 smtClean="0">
                <a:latin typeface="Calibri" pitchFamily="34" charset="0"/>
                <a:ea typeface="+mn-ea"/>
                <a:cs typeface="+mn-cs"/>
              </a:rPr>
              <a:t>Regla Fiscal </a:t>
            </a:r>
          </a:p>
          <a:p>
            <a:pPr algn="ctr">
              <a:defRPr/>
            </a:pPr>
            <a:r>
              <a:rPr lang="es-MX" sz="1200" dirty="0" smtClean="0">
                <a:latin typeface="Calibri" pitchFamily="34" charset="0"/>
              </a:rPr>
              <a:t>Ley 1473/11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427984" y="44624"/>
            <a:ext cx="4392488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ES" dirty="0" smtClean="0"/>
              <a:t>El Sistema Fiscal y el Sistema </a:t>
            </a:r>
            <a:r>
              <a:rPr lang="es-ES" dirty="0"/>
              <a:t>presupuestal</a:t>
            </a:r>
          </a:p>
        </p:txBody>
      </p:sp>
    </p:spTree>
    <p:extLst>
      <p:ext uri="{BB962C8B-B14F-4D97-AF65-F5344CB8AC3E}">
        <p14:creationId xmlns:p14="http://schemas.microsoft.com/office/powerpoint/2010/main" val="2459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Marcador de texto"/>
          <p:cNvSpPr txBox="1">
            <a:spLocks/>
          </p:cNvSpPr>
          <p:nvPr/>
        </p:nvSpPr>
        <p:spPr>
          <a:xfrm>
            <a:off x="755576" y="169476"/>
            <a:ext cx="8302621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pPr algn="r"/>
            <a:r>
              <a:rPr lang="es-CO" dirty="0" smtClean="0"/>
              <a:t> La Regla Fiscal</a:t>
            </a:r>
            <a:endParaRPr lang="es-CO" dirty="0"/>
          </a:p>
        </p:txBody>
      </p:sp>
      <p:grpSp>
        <p:nvGrpSpPr>
          <p:cNvPr id="6" name="5 Grupo"/>
          <p:cNvGrpSpPr/>
          <p:nvPr/>
        </p:nvGrpSpPr>
        <p:grpSpPr>
          <a:xfrm>
            <a:off x="0" y="1772816"/>
            <a:ext cx="9036496" cy="4320480"/>
            <a:chOff x="0" y="0"/>
            <a:chExt cx="6172200" cy="2667000"/>
          </a:xfrm>
        </p:grpSpPr>
        <p:graphicFrame>
          <p:nvGraphicFramePr>
            <p:cNvPr id="7" name="2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2427477"/>
                </p:ext>
              </p:extLst>
            </p:nvPr>
          </p:nvGraphicFramePr>
          <p:xfrm>
            <a:off x="0" y="0"/>
            <a:ext cx="6172200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9 CuadroTexto"/>
            <p:cNvSpPr txBox="1"/>
            <p:nvPr/>
          </p:nvSpPr>
          <p:spPr>
            <a:xfrm>
              <a:off x="4472940" y="1402080"/>
              <a:ext cx="1699260" cy="109728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3600" b="1" dirty="0">
                  <a:solidFill>
                    <a:srgbClr val="C0504D">
                      <a:lumMod val="75000"/>
                    </a:srgbClr>
                  </a:solidFill>
                  <a:latin typeface="Wingdings 2" pitchFamily="18" charset="2"/>
                </a:rPr>
                <a:t>j</a:t>
              </a:r>
            </a:p>
            <a:p>
              <a:pPr algn="ctr"/>
              <a:r>
                <a:rPr lang="es-CO" sz="1800" dirty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Meta puntual de balance estructural para </a:t>
              </a:r>
              <a:r>
                <a:rPr lang="es-CO" sz="1800" dirty="0" smtClean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2014:</a:t>
              </a:r>
              <a:endParaRPr lang="es-CO" sz="1800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endParaRPr>
            </a:p>
            <a:p>
              <a:pPr algn="ctr"/>
              <a:r>
                <a:rPr lang="es-CO" sz="1800" dirty="0">
                  <a:solidFill>
                    <a:srgbClr val="1F497D">
                      <a:lumMod val="50000"/>
                    </a:srgbClr>
                  </a:solidFill>
                  <a:latin typeface="Calibri" pitchFamily="34" charset="0"/>
                </a:rPr>
                <a:t> </a:t>
              </a:r>
              <a:r>
                <a:rPr lang="es-CO" sz="1800" dirty="0">
                  <a:solidFill>
                    <a:srgbClr val="C0504D">
                      <a:lumMod val="75000"/>
                    </a:srgbClr>
                  </a:solidFill>
                  <a:latin typeface="Calibri" pitchFamily="34" charset="0"/>
                </a:rPr>
                <a:t>-</a:t>
              </a:r>
              <a:r>
                <a:rPr lang="es-CO" sz="1800" b="1" dirty="0">
                  <a:solidFill>
                    <a:srgbClr val="C0504D">
                      <a:lumMod val="75000"/>
                    </a:srgbClr>
                  </a:solidFill>
                  <a:latin typeface="Calibri" pitchFamily="34" charset="0"/>
                </a:rPr>
                <a:t>2,3% del PIB</a:t>
              </a:r>
              <a:r>
                <a:rPr lang="es-CO" sz="1800" dirty="0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9" name="9 Rectángulo">
            <a:hlinkClick r:id="" action="ppaction://noaction"/>
          </p:cNvPr>
          <p:cNvSpPr/>
          <p:nvPr/>
        </p:nvSpPr>
        <p:spPr>
          <a:xfrm>
            <a:off x="0" y="292180"/>
            <a:ext cx="971600" cy="7647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685800" y="6500192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11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3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829901"/>
              </p:ext>
            </p:extLst>
          </p:nvPr>
        </p:nvGraphicFramePr>
        <p:xfrm>
          <a:off x="0" y="1772816"/>
          <a:ext cx="90364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9 CuadroTexto"/>
          <p:cNvSpPr txBox="1"/>
          <p:nvPr/>
        </p:nvSpPr>
        <p:spPr>
          <a:xfrm>
            <a:off x="6012160" y="4427681"/>
            <a:ext cx="3049288" cy="1665615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>
                <a:solidFill>
                  <a:srgbClr val="C0504D">
                    <a:lumMod val="75000"/>
                  </a:srgbClr>
                </a:solidFill>
                <a:latin typeface="Wingdings 2" pitchFamily="18" charset="2"/>
              </a:rPr>
              <a:t>k</a:t>
            </a:r>
          </a:p>
          <a:p>
            <a:pPr algn="ctr"/>
            <a:r>
              <a:rPr lang="es-CO" sz="1800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rPr>
              <a:t>El déficit  estructural deberá seguir una </a:t>
            </a:r>
            <a:r>
              <a:rPr lang="es-CO" sz="1800" b="1" dirty="0">
                <a:solidFill>
                  <a:srgbClr val="C0504D">
                    <a:lumMod val="75000"/>
                  </a:srgbClr>
                </a:solidFill>
                <a:latin typeface="Calibri" pitchFamily="34" charset="0"/>
              </a:rPr>
              <a:t>senda decreciente</a:t>
            </a:r>
            <a:r>
              <a:rPr lang="es-CO" sz="1800" dirty="0">
                <a:solidFill>
                  <a:srgbClr val="1F497D">
                    <a:lumMod val="50000"/>
                  </a:srgbClr>
                </a:solidFill>
                <a:latin typeface="Calibri" pitchFamily="34" charset="0"/>
              </a:rPr>
              <a:t> que le permita alcanzar las metas puntuales establecidas.</a:t>
            </a:r>
            <a:endParaRPr lang="es-CO" sz="1800" b="1" dirty="0">
              <a:solidFill>
                <a:srgbClr val="C0504D">
                  <a:lumMod val="75000"/>
                </a:srgbClr>
              </a:solidFill>
              <a:latin typeface="Calibri" pitchFamily="34" charset="0"/>
            </a:endParaRPr>
          </a:p>
        </p:txBody>
      </p:sp>
      <p:grpSp>
        <p:nvGrpSpPr>
          <p:cNvPr id="6" name="34 Grupo"/>
          <p:cNvGrpSpPr/>
          <p:nvPr/>
        </p:nvGrpSpPr>
        <p:grpSpPr>
          <a:xfrm>
            <a:off x="1187624" y="3686305"/>
            <a:ext cx="7588744" cy="1686911"/>
            <a:chOff x="1187624" y="3398273"/>
            <a:chExt cx="7588744" cy="1686911"/>
          </a:xfrm>
        </p:grpSpPr>
        <p:cxnSp>
          <p:nvCxnSpPr>
            <p:cNvPr id="7" name="Straight Connector 2"/>
            <p:cNvCxnSpPr/>
            <p:nvPr/>
          </p:nvCxnSpPr>
          <p:spPr>
            <a:xfrm flipV="1">
              <a:off x="1187624" y="3429000"/>
              <a:ext cx="7560840" cy="165618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26 Conector recto de flecha"/>
            <p:cNvCxnSpPr/>
            <p:nvPr/>
          </p:nvCxnSpPr>
          <p:spPr>
            <a:xfrm flipV="1">
              <a:off x="1735222" y="4868023"/>
              <a:ext cx="288032" cy="102735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29 Conector recto de flecha"/>
            <p:cNvCxnSpPr/>
            <p:nvPr/>
          </p:nvCxnSpPr>
          <p:spPr>
            <a:xfrm flipV="1">
              <a:off x="3147478" y="4566614"/>
              <a:ext cx="288032" cy="102735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30 Conector recto de flecha"/>
            <p:cNvCxnSpPr/>
            <p:nvPr/>
          </p:nvCxnSpPr>
          <p:spPr>
            <a:xfrm flipV="1">
              <a:off x="4572000" y="4262369"/>
              <a:ext cx="288032" cy="102735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31 Conector recto de flecha"/>
            <p:cNvCxnSpPr/>
            <p:nvPr/>
          </p:nvCxnSpPr>
          <p:spPr>
            <a:xfrm flipV="1">
              <a:off x="6170690" y="3904590"/>
              <a:ext cx="288032" cy="102735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32 Conector recto de flecha"/>
            <p:cNvCxnSpPr/>
            <p:nvPr/>
          </p:nvCxnSpPr>
          <p:spPr>
            <a:xfrm flipV="1">
              <a:off x="7524328" y="3616558"/>
              <a:ext cx="288032" cy="102735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33 Conector recto de flecha"/>
            <p:cNvCxnSpPr/>
            <p:nvPr/>
          </p:nvCxnSpPr>
          <p:spPr>
            <a:xfrm flipV="1">
              <a:off x="8488336" y="3398273"/>
              <a:ext cx="288032" cy="102735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7 Marcador de texto"/>
          <p:cNvSpPr txBox="1">
            <a:spLocks/>
          </p:cNvSpPr>
          <p:nvPr/>
        </p:nvSpPr>
        <p:spPr>
          <a:xfrm>
            <a:off x="611560" y="904636"/>
            <a:ext cx="8280920" cy="5081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latin typeface="Calibri" pitchFamily="34" charset="0"/>
                <a:cs typeface="Arial Narrow"/>
              </a:rPr>
              <a:t>Balance estructural del Gobierno Nacional Central (% del PIB) - Ley de Regla Fiscal </a:t>
            </a:r>
          </a:p>
          <a:p>
            <a:endParaRPr lang="es-CO" sz="2000" dirty="0">
              <a:latin typeface="Calibri" pitchFamily="34" charset="0"/>
              <a:cs typeface="Arial Narrow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12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8 Marcador de texto"/>
          <p:cNvSpPr txBox="1">
            <a:spLocks/>
          </p:cNvSpPr>
          <p:nvPr/>
        </p:nvSpPr>
        <p:spPr>
          <a:xfrm>
            <a:off x="755576" y="169476"/>
            <a:ext cx="8302621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pPr algn="r"/>
            <a:r>
              <a:rPr lang="es-CO" dirty="0" smtClean="0"/>
              <a:t>La Regla Fiscal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056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6035"/>
            <a:ext cx="8208144" cy="4593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11960" y="84681"/>
            <a:ext cx="489654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  <a:cs typeface="Arial Narrow"/>
              </a:rPr>
              <a:t>De la Planeación a </a:t>
            </a:r>
          </a:p>
          <a:p>
            <a:pPr algn="ctr"/>
            <a:r>
              <a:rPr lang="es-CO" sz="2800" b="1" dirty="0">
                <a:latin typeface="Calibri" pitchFamily="34" charset="0"/>
                <a:cs typeface="Arial Narrow"/>
              </a:rPr>
              <a:t>la Presupuestación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87624" y="5301208"/>
            <a:ext cx="2880320" cy="576064"/>
          </a:xfrm>
          <a:prstGeom prst="rect">
            <a:avLst/>
          </a:prstGeom>
          <a:solidFill>
            <a:srgbClr val="CD3B0D"/>
          </a:solidFill>
          <a:ln>
            <a:solidFill>
              <a:srgbClr val="912A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u="sng" dirty="0" smtClean="0"/>
              <a:t>Planes Regionales de Desarrollo</a:t>
            </a:r>
            <a:endParaRPr lang="es-ES_tradnl" u="sng" dirty="0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2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Proceso"/>
          <p:cNvSpPr>
            <a:spLocks noChangeArrowheads="1"/>
          </p:cNvSpPr>
          <p:nvPr/>
        </p:nvSpPr>
        <p:spPr bwMode="auto">
          <a:xfrm>
            <a:off x="1071563" y="1585442"/>
            <a:ext cx="4500562" cy="500062"/>
          </a:xfrm>
          <a:prstGeom prst="flowChartProcess">
            <a:avLst/>
          </a:prstGeom>
          <a:solidFill>
            <a:srgbClr val="800515"/>
          </a:soli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Ministerio de Hacienda y Crédito Público</a:t>
            </a:r>
          </a:p>
        </p:txBody>
      </p:sp>
      <p:sp>
        <p:nvSpPr>
          <p:cNvPr id="5" name="14 Proceso"/>
          <p:cNvSpPr>
            <a:spLocks noChangeArrowheads="1"/>
          </p:cNvSpPr>
          <p:nvPr/>
        </p:nvSpPr>
        <p:spPr bwMode="auto">
          <a:xfrm>
            <a:off x="5857875" y="1585442"/>
            <a:ext cx="3035300" cy="571500"/>
          </a:xfrm>
          <a:prstGeom prst="flowChartProcess">
            <a:avLst/>
          </a:prstGeom>
          <a:solidFill>
            <a:srgbClr val="800515"/>
          </a:soli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Departamento Nacional de Planeación</a:t>
            </a:r>
          </a:p>
        </p:txBody>
      </p:sp>
      <p:sp>
        <p:nvSpPr>
          <p:cNvPr id="6" name="16 Esquina doblada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71562" y="5229200"/>
            <a:ext cx="1857375" cy="928687"/>
          </a:xfrm>
          <a:prstGeom prst="foldedCorner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Consejo Superior de Política </a:t>
            </a:r>
            <a:r>
              <a:rPr lang="es-CO" sz="14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Fiscal - CONFIS</a:t>
            </a:r>
            <a:endParaRPr lang="es-CO" sz="14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17 CuadroTexto"/>
          <p:cNvSpPr txBox="1">
            <a:spLocks noChangeArrowheads="1"/>
          </p:cNvSpPr>
          <p:nvPr/>
        </p:nvSpPr>
        <p:spPr bwMode="auto">
          <a:xfrm>
            <a:off x="7000875" y="2514129"/>
            <a:ext cx="10313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s-CO" sz="1400" dirty="0">
                <a:latin typeface="Calibri" pitchFamily="34" charset="0"/>
              </a:rPr>
              <a:t>Inversión</a:t>
            </a:r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2286000" y="2115667"/>
            <a:ext cx="15486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>
              <a:buFont typeface="Arial" charset="0"/>
              <a:buChar char="•"/>
              <a:defRPr/>
            </a:pPr>
            <a:r>
              <a:rPr lang="es-CO" sz="1400" dirty="0">
                <a:latin typeface="Calibri" pitchFamily="34" charset="0"/>
                <a:ea typeface="+mn-ea"/>
                <a:cs typeface="+mn-cs"/>
              </a:rPr>
              <a:t>Ingresos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es-CO" sz="1400" dirty="0">
                <a:latin typeface="Calibri" pitchFamily="34" charset="0"/>
                <a:ea typeface="+mn-ea"/>
                <a:cs typeface="+mn-cs"/>
              </a:rPr>
              <a:t>Funcionamiento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es-CO" sz="1400" dirty="0">
                <a:latin typeface="Calibri" pitchFamily="34" charset="0"/>
                <a:ea typeface="+mn-ea"/>
                <a:cs typeface="+mn-cs"/>
              </a:rPr>
              <a:t>Deuda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es-CO" sz="1400" dirty="0">
                <a:latin typeface="Calibri" pitchFamily="34" charset="0"/>
                <a:ea typeface="+mn-ea"/>
                <a:cs typeface="+mn-cs"/>
              </a:rPr>
              <a:t>Transferencias</a:t>
            </a:r>
          </a:p>
        </p:txBody>
      </p:sp>
      <p:sp>
        <p:nvSpPr>
          <p:cNvPr id="9" name="19 Abrir llave"/>
          <p:cNvSpPr/>
          <p:nvPr/>
        </p:nvSpPr>
        <p:spPr>
          <a:xfrm>
            <a:off x="2268538" y="2156942"/>
            <a:ext cx="88900" cy="111125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 sz="1400" dirty="0">
              <a:latin typeface="Calibri" pitchFamily="34" charset="0"/>
            </a:endParaRPr>
          </a:p>
        </p:txBody>
      </p:sp>
      <p:sp>
        <p:nvSpPr>
          <p:cNvPr id="10" name="20 Abrir llave"/>
          <p:cNvSpPr/>
          <p:nvPr/>
        </p:nvSpPr>
        <p:spPr>
          <a:xfrm>
            <a:off x="6715125" y="2228379"/>
            <a:ext cx="214313" cy="100012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 sz="1400" dirty="0">
              <a:latin typeface="Calibri" pitchFamily="34" charset="0"/>
            </a:endParaRPr>
          </a:p>
        </p:txBody>
      </p:sp>
      <p:cxnSp>
        <p:nvCxnSpPr>
          <p:cNvPr id="11" name="27 Forma"/>
          <p:cNvCxnSpPr>
            <a:cxnSpLocks noChangeShapeType="1"/>
            <a:stCxn id="4" idx="1"/>
            <a:endCxn id="9" idx="1"/>
          </p:cNvCxnSpPr>
          <p:nvPr/>
        </p:nvCxnSpPr>
        <p:spPr bwMode="auto">
          <a:xfrm rot="10800000" flipH="1" flipV="1">
            <a:off x="1071563" y="1836267"/>
            <a:ext cx="1196975" cy="876300"/>
          </a:xfrm>
          <a:prstGeom prst="bentConnector3">
            <a:avLst>
              <a:gd name="adj1" fmla="val -19097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33 Conector angular"/>
          <p:cNvCxnSpPr>
            <a:cxnSpLocks noChangeShapeType="1"/>
            <a:stCxn id="5" idx="1"/>
            <a:endCxn id="10" idx="1"/>
          </p:cNvCxnSpPr>
          <p:nvPr/>
        </p:nvCxnSpPr>
        <p:spPr bwMode="auto">
          <a:xfrm rot="10800000" flipH="1" flipV="1">
            <a:off x="5857875" y="1871192"/>
            <a:ext cx="857250" cy="857250"/>
          </a:xfrm>
          <a:prstGeom prst="bentConnector3">
            <a:avLst>
              <a:gd name="adj1" fmla="val -26667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44 CuadroTexto"/>
          <p:cNvSpPr txBox="1"/>
          <p:nvPr/>
        </p:nvSpPr>
        <p:spPr>
          <a:xfrm rot="16200000">
            <a:off x="-322262" y="2237904"/>
            <a:ext cx="1611312" cy="306388"/>
          </a:xfrm>
          <a:prstGeom prst="rect">
            <a:avLst/>
          </a:prstGeom>
          <a:solidFill>
            <a:srgbClr val="800515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Calibri" pitchFamily="34" charset="0"/>
              </a:rPr>
              <a:t>Org</a:t>
            </a:r>
            <a:r>
              <a:rPr lang="es-CO" sz="1400" b="1" dirty="0">
                <a:solidFill>
                  <a:schemeClr val="bg1"/>
                </a:solidFill>
                <a:latin typeface="Calibri" pitchFamily="34" charset="0"/>
              </a:rPr>
              <a:t>. Rectores</a:t>
            </a:r>
          </a:p>
        </p:txBody>
      </p:sp>
      <p:sp>
        <p:nvSpPr>
          <p:cNvPr id="14" name="46 CuadroTexto"/>
          <p:cNvSpPr txBox="1"/>
          <p:nvPr/>
        </p:nvSpPr>
        <p:spPr>
          <a:xfrm rot="16200000">
            <a:off x="-160337" y="3904779"/>
            <a:ext cx="1412875" cy="5238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Calibri" pitchFamily="34" charset="0"/>
              </a:rPr>
              <a:t>Organismos  Ejecutores</a:t>
            </a:r>
          </a:p>
        </p:txBody>
      </p:sp>
      <p:sp>
        <p:nvSpPr>
          <p:cNvPr id="15" name="60 Esquina doblada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62697" y="5259709"/>
            <a:ext cx="1857375" cy="928687"/>
          </a:xfrm>
          <a:prstGeom prst="foldedCorner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Conpes</a:t>
            </a:r>
            <a:endParaRPr lang="es-CO" sz="14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61 Proceso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43563" y="5327179"/>
            <a:ext cx="3143250" cy="71437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Congreso de la República</a:t>
            </a:r>
          </a:p>
        </p:txBody>
      </p:sp>
      <p:cxnSp>
        <p:nvCxnSpPr>
          <p:cNvPr id="17" name="31 Conector recto"/>
          <p:cNvCxnSpPr/>
          <p:nvPr/>
        </p:nvCxnSpPr>
        <p:spPr>
          <a:xfrm>
            <a:off x="142875" y="3260254"/>
            <a:ext cx="8858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37 Proceso"/>
          <p:cNvSpPr>
            <a:spLocks noChangeArrowheads="1"/>
          </p:cNvSpPr>
          <p:nvPr/>
        </p:nvSpPr>
        <p:spPr bwMode="auto">
          <a:xfrm>
            <a:off x="2214563" y="3504729"/>
            <a:ext cx="4949825" cy="35718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Ministerios y  Establecimientos Públicos</a:t>
            </a:r>
          </a:p>
        </p:txBody>
      </p:sp>
      <p:sp>
        <p:nvSpPr>
          <p:cNvPr id="19" name="38 Proceso"/>
          <p:cNvSpPr>
            <a:spLocks noChangeArrowheads="1"/>
          </p:cNvSpPr>
          <p:nvPr/>
        </p:nvSpPr>
        <p:spPr bwMode="auto">
          <a:xfrm>
            <a:off x="2214563" y="4004792"/>
            <a:ext cx="4949825" cy="357187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Rama Judicial, Organismos de Control</a:t>
            </a:r>
          </a:p>
        </p:txBody>
      </p:sp>
      <p:sp>
        <p:nvSpPr>
          <p:cNvPr id="20" name="39 CuadroTexto"/>
          <p:cNvSpPr txBox="1"/>
          <p:nvPr/>
        </p:nvSpPr>
        <p:spPr>
          <a:xfrm rot="16200000">
            <a:off x="-109537" y="5462116"/>
            <a:ext cx="131445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z="1400" b="1" dirty="0" err="1" smtClean="0">
                <a:solidFill>
                  <a:schemeClr val="bg1"/>
                </a:solidFill>
                <a:latin typeface="Calibri" pitchFamily="34" charset="0"/>
              </a:rPr>
              <a:t>Org</a:t>
            </a:r>
            <a:r>
              <a:rPr lang="es-CO" sz="1400" b="1" dirty="0" smtClean="0">
                <a:solidFill>
                  <a:schemeClr val="bg1"/>
                </a:solidFill>
                <a:latin typeface="Calibri" pitchFamily="34" charset="0"/>
              </a:rPr>
              <a:t>. Aprobación</a:t>
            </a:r>
          </a:p>
        </p:txBody>
      </p:sp>
      <p:sp>
        <p:nvSpPr>
          <p:cNvPr id="21" name="41 Proceso"/>
          <p:cNvSpPr>
            <a:spLocks noChangeArrowheads="1"/>
          </p:cNvSpPr>
          <p:nvPr/>
        </p:nvSpPr>
        <p:spPr bwMode="auto">
          <a:xfrm>
            <a:off x="2214563" y="4504854"/>
            <a:ext cx="4949825" cy="357188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Empresas y Sociedades de Economía Mixta</a:t>
            </a:r>
          </a:p>
        </p:txBody>
      </p:sp>
      <p:cxnSp>
        <p:nvCxnSpPr>
          <p:cNvPr id="22" name="42 Conector recto"/>
          <p:cNvCxnSpPr/>
          <p:nvPr/>
        </p:nvCxnSpPr>
        <p:spPr>
          <a:xfrm>
            <a:off x="142875" y="4893792"/>
            <a:ext cx="88582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4925" y="764704"/>
            <a:ext cx="91074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s-ES" sz="2000" b="1" dirty="0">
                <a:latin typeface="Calibri" pitchFamily="34" charset="0"/>
              </a:rPr>
              <a:t>Cada entidad cuenta con competencias definidas en la determinación del Presupuesto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427984" y="97468"/>
            <a:ext cx="43924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Arial Narrow"/>
              </a:rPr>
              <a:t>Roles y Entidades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2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14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9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6032500" y="1787525"/>
            <a:ext cx="2071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latin typeface="Calibri" pitchFamily="34" charset="0"/>
                <a:cs typeface="Arial" charset="0"/>
              </a:rPr>
              <a:t>R. Legislativa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461000" y="2332038"/>
            <a:ext cx="3214688" cy="642937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100" dirty="0">
                <a:latin typeface="Calibri" pitchFamily="34" charset="0"/>
              </a:rPr>
              <a:t>Iniciativa del gasto</a:t>
            </a: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955675" y="1789113"/>
            <a:ext cx="2071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latin typeface="Calibri" pitchFamily="34" charset="0"/>
                <a:cs typeface="Arial" charset="0"/>
              </a:rPr>
              <a:t>R. Ejecutiva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9250" y="2330450"/>
            <a:ext cx="3286125" cy="64293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100" dirty="0">
                <a:latin typeface="Calibri" pitchFamily="34" charset="0"/>
              </a:rPr>
              <a:t>Iniciativa presupuestal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11188" y="3406775"/>
            <a:ext cx="2663825" cy="2808288"/>
          </a:xfrm>
          <a:prstGeom prst="downArrow">
            <a:avLst>
              <a:gd name="adj1" fmla="val 98926"/>
              <a:gd name="adj2" fmla="val 19191"/>
            </a:avLst>
          </a:prstGeom>
          <a:gradFill>
            <a:gsLst>
              <a:gs pos="13000">
                <a:schemeClr val="tx2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s-ES" dirty="0">
              <a:latin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rot="16200000">
            <a:off x="343795" y="4794221"/>
            <a:ext cx="1719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Subsidiariedad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 rot="16200000">
            <a:off x="1481989" y="4491008"/>
            <a:ext cx="23255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bg1"/>
                </a:solidFill>
                <a:latin typeface="Calibri" pitchFamily="34" charset="0"/>
              </a:rPr>
              <a:t>Complementariedad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 rot="16200000">
            <a:off x="1140133" y="4794221"/>
            <a:ext cx="15646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000" dirty="0">
                <a:solidFill>
                  <a:schemeClr val="bg1"/>
                </a:solidFill>
                <a:latin typeface="Calibri" pitchFamily="34" charset="0"/>
              </a:rPr>
              <a:t>Concurrencia</a:t>
            </a:r>
            <a:endParaRPr lang="es-E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3348038" y="3549650"/>
            <a:ext cx="2071687" cy="369332"/>
          </a:xfrm>
          <a:prstGeom prst="rect">
            <a:avLst/>
          </a:prstGeom>
          <a:gradFill rotWithShape="1">
            <a:gsLst>
              <a:gs pos="0">
                <a:srgbClr val="FF7E7E"/>
              </a:gs>
              <a:gs pos="100000">
                <a:srgbClr val="FF505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Nación</a:t>
            </a:r>
          </a:p>
        </p:txBody>
      </p:sp>
      <p:sp>
        <p:nvSpPr>
          <p:cNvPr id="13" name="14 CuadroTexto"/>
          <p:cNvSpPr txBox="1">
            <a:spLocks noChangeArrowheads="1"/>
          </p:cNvSpPr>
          <p:nvPr/>
        </p:nvSpPr>
        <p:spPr bwMode="auto">
          <a:xfrm>
            <a:off x="3348038" y="5565775"/>
            <a:ext cx="5400675" cy="369332"/>
          </a:xfrm>
          <a:prstGeom prst="rect">
            <a:avLst/>
          </a:prstGeom>
          <a:gradFill rotWithShape="1">
            <a:gsLst>
              <a:gs pos="0">
                <a:srgbClr val="FF7E7E"/>
              </a:gs>
              <a:gs pos="100000">
                <a:srgbClr val="FF505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Municipios</a:t>
            </a: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3347864" y="4557713"/>
            <a:ext cx="3384550" cy="369332"/>
          </a:xfrm>
          <a:prstGeom prst="rect">
            <a:avLst/>
          </a:prstGeom>
          <a:gradFill rotWithShape="1">
            <a:gsLst>
              <a:gs pos="0">
                <a:srgbClr val="FF7E7E"/>
              </a:gs>
              <a:gs pos="100000">
                <a:srgbClr val="FF505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Departamento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3792463" y="2398713"/>
            <a:ext cx="1571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n>
                <a:solidFill>
                  <a:srgbClr val="C00000"/>
                </a:solidFill>
              </a:ln>
              <a:latin typeface="Calibri" pitchFamily="34" charset="0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4951561" y="-27384"/>
            <a:ext cx="4228951" cy="13849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Roles y competencias entre las ramas del poder público y las regiones</a:t>
            </a:r>
            <a:endParaRPr lang="es-ES" dirty="0"/>
          </a:p>
        </p:txBody>
      </p:sp>
      <p:sp>
        <p:nvSpPr>
          <p:cNvPr id="17" name="15 CuadroTexto"/>
          <p:cNvSpPr txBox="1">
            <a:spLocks noChangeArrowheads="1"/>
          </p:cNvSpPr>
          <p:nvPr/>
        </p:nvSpPr>
        <p:spPr bwMode="auto">
          <a:xfrm>
            <a:off x="2411760" y="1444714"/>
            <a:ext cx="4123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000" b="1" dirty="0" smtClean="0">
                <a:latin typeface="Calibri" pitchFamily="34" charset="0"/>
              </a:rPr>
              <a:t>Gobiernos </a:t>
            </a:r>
            <a:r>
              <a:rPr lang="es-CO" sz="2000" b="1" dirty="0" err="1" smtClean="0">
                <a:latin typeface="Calibri" pitchFamily="34" charset="0"/>
              </a:rPr>
              <a:t>subnacionales</a:t>
            </a:r>
            <a:r>
              <a:rPr lang="es-CO" sz="2000" b="1" dirty="0" smtClean="0">
                <a:latin typeface="Calibri" pitchFamily="34" charset="0"/>
              </a:rPr>
              <a:t> autónomos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18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15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2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es-E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121087"/>
              </p:ext>
            </p:extLst>
          </p:nvPr>
        </p:nvGraphicFramePr>
        <p:xfrm>
          <a:off x="251520" y="1052736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33 Rectángulo"/>
          <p:cNvSpPr/>
          <p:nvPr/>
        </p:nvSpPr>
        <p:spPr>
          <a:xfrm>
            <a:off x="5741164" y="241484"/>
            <a:ext cx="286328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  <a:cs typeface="Arial Narrow"/>
              </a:rPr>
              <a:t>Ciclo Presupuestal</a:t>
            </a:r>
          </a:p>
        </p:txBody>
      </p:sp>
    </p:spTree>
    <p:extLst>
      <p:ext uri="{BB962C8B-B14F-4D97-AF65-F5344CB8AC3E}">
        <p14:creationId xmlns:p14="http://schemas.microsoft.com/office/powerpoint/2010/main" val="1532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000375" y="908050"/>
            <a:ext cx="2824163" cy="223043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0000" tIns="46800" rIns="90000" bIns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itchFamily="34" charset="0"/>
              </a:rPr>
              <a:t>Plan de Desarrollo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Calibri" pitchFamily="34" charset="0"/>
              </a:rPr>
              <a:t>(Cuatro años). Art 339 y 342 CP</a:t>
            </a:r>
          </a:p>
          <a:p>
            <a:pPr algn="ctr"/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flipV="1">
            <a:off x="1116013" y="5630863"/>
            <a:ext cx="6643687" cy="5318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61 w 21600"/>
              <a:gd name="T13" fmla="*/ 2361 h 21600"/>
              <a:gd name="T14" fmla="*/ 19239 w 21600"/>
              <a:gd name="T15" fmla="*/ 1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121" y="21600"/>
                </a:lnTo>
                <a:lnTo>
                  <a:pt x="2047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/>
          <a:p>
            <a:pPr algn="ctr"/>
            <a:r>
              <a:rPr lang="de-DE" b="1" dirty="0">
                <a:latin typeface="Calibri" pitchFamily="34" charset="0"/>
                <a:cs typeface="Arial" pitchFamily="34" charset="0"/>
              </a:rPr>
              <a:t>Fundamentos del gasto público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476375" y="3281363"/>
            <a:ext cx="2824163" cy="223043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0000" tIns="46800" rIns="90000" bIns="0" anchor="ctr"/>
          <a:lstStyle/>
          <a:p>
            <a:pPr algn="ctr">
              <a:defRPr/>
            </a:pPr>
            <a:r>
              <a:rPr lang="de-DE" sz="1600" b="1" dirty="0">
                <a:solidFill>
                  <a:schemeClr val="dk1"/>
                </a:solidFill>
                <a:latin typeface="Calibri" pitchFamily="34" charset="0"/>
                <a:ea typeface="+mn-ea"/>
              </a:rPr>
              <a:t>Leyes que organizar la estructura del Estado</a:t>
            </a:r>
          </a:p>
          <a:p>
            <a:pPr algn="ctr">
              <a:defRPr/>
            </a:pPr>
            <a:endParaRPr lang="de-DE" sz="1600" b="1" dirty="0">
              <a:solidFill>
                <a:schemeClr val="dk1"/>
              </a:solidFill>
              <a:latin typeface="Calibri" pitchFamily="34" charset="0"/>
              <a:ea typeface="+mn-ea"/>
            </a:endParaRPr>
          </a:p>
          <a:p>
            <a:pPr algn="ctr">
              <a:defRPr/>
            </a:pPr>
            <a:endParaRPr lang="de-DE" sz="1600" b="1" dirty="0">
              <a:solidFill>
                <a:schemeClr val="dk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500563" y="3295650"/>
            <a:ext cx="2824162" cy="2230438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0000" tIns="46800" rIns="90000" bIns="0" anchor="ctr"/>
          <a:lstStyle/>
          <a:p>
            <a:pPr algn="ctr">
              <a:defRPr/>
            </a:pPr>
            <a:r>
              <a:rPr lang="de-DE" sz="1600" b="1" dirty="0">
                <a:solidFill>
                  <a:schemeClr val="dk1"/>
                </a:solidFill>
                <a:latin typeface="Calibri" pitchFamily="34" charset="0"/>
                <a:ea typeface="+mn-ea"/>
              </a:rPr>
              <a:t>Fallos</a:t>
            </a:r>
          </a:p>
          <a:p>
            <a:pPr algn="ctr">
              <a:defRPr/>
            </a:pPr>
            <a:r>
              <a:rPr lang="de-DE" sz="1600" b="1" dirty="0">
                <a:solidFill>
                  <a:schemeClr val="dk1"/>
                </a:solidFill>
                <a:latin typeface="Calibri" pitchFamily="34" charset="0"/>
                <a:ea typeface="+mn-ea"/>
              </a:rPr>
              <a:t>Judiciales</a:t>
            </a:r>
          </a:p>
          <a:p>
            <a:pPr algn="ctr">
              <a:defRPr/>
            </a:pPr>
            <a:endParaRPr lang="de-DE" sz="1600" b="1" dirty="0">
              <a:solidFill>
                <a:schemeClr val="dk1"/>
              </a:solidFill>
              <a:latin typeface="Calibri" pitchFamily="34" charset="0"/>
              <a:ea typeface="+mn-ea"/>
            </a:endParaRPr>
          </a:p>
          <a:p>
            <a:pPr algn="ctr">
              <a:defRPr/>
            </a:pPr>
            <a:endParaRPr lang="de-DE" sz="1600" b="1" dirty="0">
              <a:solidFill>
                <a:schemeClr val="dk1"/>
              </a:solidFill>
              <a:latin typeface="Calibri" pitchFamily="34" charset="0"/>
              <a:ea typeface="+mn-ea"/>
            </a:endParaRPr>
          </a:p>
          <a:p>
            <a:pPr algn="ctr">
              <a:defRPr/>
            </a:pPr>
            <a:endParaRPr lang="de-DE" sz="1600" b="1" dirty="0">
              <a:solidFill>
                <a:schemeClr val="dk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flipV="1">
            <a:off x="2888457" y="3213100"/>
            <a:ext cx="3024188" cy="222885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63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rot="10800000" lIns="90000" tIns="46800" rIns="90000" bIns="0" anchor="ctr"/>
          <a:lstStyle/>
          <a:p>
            <a:pPr algn="ctr">
              <a:defRPr/>
            </a:pPr>
            <a:endParaRPr lang="de-DE" sz="2200" b="1" dirty="0">
              <a:solidFill>
                <a:schemeClr val="bg1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de-DE" sz="2200" b="1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  <a:t>Gastos decretados por Ley previa</a:t>
            </a:r>
          </a:p>
        </p:txBody>
      </p:sp>
      <p:sp>
        <p:nvSpPr>
          <p:cNvPr id="1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3284538"/>
            <a:ext cx="495300" cy="24765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CO" dirty="0">
              <a:latin typeface="Calibri" pitchFamily="34" charset="0"/>
            </a:endParaRP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396875" y="1282700"/>
            <a:ext cx="25193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s-CO" b="1" dirty="0">
                <a:latin typeface="Calibri" pitchFamily="34" charset="0"/>
              </a:rPr>
              <a:t>No todo gasto se puede incluir</a:t>
            </a:r>
          </a:p>
          <a:p>
            <a:r>
              <a:rPr lang="es-CO" b="1" dirty="0">
                <a:latin typeface="Calibri" pitchFamily="34" charset="0"/>
              </a:rPr>
              <a:t>en el presupuesto.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6227763" y="1214438"/>
            <a:ext cx="27368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s-CO" b="1" dirty="0">
                <a:latin typeface="Calibri" pitchFamily="34" charset="0"/>
              </a:rPr>
              <a:t>El gasto público debe ser autorizado </a:t>
            </a:r>
          </a:p>
          <a:p>
            <a:r>
              <a:rPr lang="es-CO" b="1" dirty="0">
                <a:latin typeface="Calibri" pitchFamily="34" charset="0"/>
              </a:rPr>
              <a:t>por el legislativo antes de presupuestarse.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17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6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5475" y="1584920"/>
            <a:ext cx="1905000" cy="2286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Fase 1: </a:t>
            </a:r>
          </a:p>
          <a:p>
            <a:pPr algn="ctr">
              <a:lnSpc>
                <a:spcPct val="20000"/>
              </a:lnSpc>
            </a:pPr>
            <a:endParaRPr lang="es-ES" b="1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Actualización de metas fiscales y definición de 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límites preliminares de gasto sectorial cuatrienal</a:t>
            </a:r>
            <a:r>
              <a:rPr lang="es-ES" sz="1600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 </a:t>
            </a:r>
            <a:endParaRPr lang="es-ES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7675" y="1584920"/>
            <a:ext cx="1905000" cy="2286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Fase 3: </a:t>
            </a:r>
          </a:p>
          <a:p>
            <a:pPr algn="ctr">
              <a:lnSpc>
                <a:spcPct val="70000"/>
              </a:lnSpc>
            </a:pPr>
            <a:endParaRPr lang="es-ES" b="1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alibri" pitchFamily="34" charset="0"/>
                <a:cs typeface="Arial Narrow"/>
              </a:rPr>
              <a:t>Aprobación del </a:t>
            </a:r>
            <a:r>
              <a:rPr lang="es-ES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Marco Fiscal de Mediano Plazo y presentación al Congreso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73675" y="1584920"/>
            <a:ext cx="1752600" cy="22098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Fase 4: </a:t>
            </a:r>
          </a:p>
          <a:p>
            <a:pPr algn="ctr">
              <a:lnSpc>
                <a:spcPct val="70000"/>
              </a:lnSpc>
            </a:pPr>
            <a:endParaRPr lang="es-ES" b="1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Elaboración y aprobación del Marco de Gasto de Mediano Plazo –MGMP cuatrienal</a:t>
            </a:r>
          </a:p>
          <a:p>
            <a:pPr algn="ctr"/>
            <a:endParaRPr lang="es-ES" sz="1100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  <a:p>
            <a:pPr algn="r"/>
            <a:endParaRPr lang="es-ES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07275" y="2423120"/>
            <a:ext cx="1485900" cy="2667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Fase 5: </a:t>
            </a:r>
          </a:p>
          <a:p>
            <a:pPr algn="ctr"/>
            <a:endParaRPr lang="es-ES" b="1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Elaboración del Proyecto de PGN anual  y presentación al Congreso</a:t>
            </a:r>
          </a:p>
          <a:p>
            <a:endParaRPr lang="es-ES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  <a:p>
            <a:pPr algn="r"/>
            <a:endParaRPr lang="es-ES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7584" y="4851995"/>
            <a:ext cx="4343400" cy="14573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700" tIns="12700" rIns="12700" bIns="12700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Fase 2:</a:t>
            </a:r>
          </a:p>
          <a:p>
            <a:pPr algn="ctr"/>
            <a:endParaRPr lang="es-ES" b="1" dirty="0">
              <a:solidFill>
                <a:schemeClr val="tx1"/>
              </a:solidFill>
              <a:latin typeface="Calibri" pitchFamily="34" charset="0"/>
              <a:cs typeface="Arial Narrow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latin typeface="Calibri" pitchFamily="34" charset="0"/>
                <a:cs typeface="Arial Narrow"/>
              </a:rPr>
              <a:t>Elaboración y discusión de Propuestas Presupuestales de Mediano Plazo Sectoriales cuatrienal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20875" y="387092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206875" y="387092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892675" y="265172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530475" y="265172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026275" y="295652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18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33 Rectángulo"/>
          <p:cNvSpPr/>
          <p:nvPr/>
        </p:nvSpPr>
        <p:spPr>
          <a:xfrm>
            <a:off x="4572000" y="188640"/>
            <a:ext cx="424847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Calibri" pitchFamily="34" charset="0"/>
                <a:cs typeface="Arial Narrow"/>
              </a:rPr>
              <a:t>De la Programación</a:t>
            </a:r>
            <a:endParaRPr lang="es-CO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2" name="Llamada con línea 1 (borde y barra de énfasis) 1"/>
          <p:cNvSpPr/>
          <p:nvPr/>
        </p:nvSpPr>
        <p:spPr>
          <a:xfrm>
            <a:off x="5724128" y="4934272"/>
            <a:ext cx="1224136" cy="1368152"/>
          </a:xfrm>
          <a:prstGeom prst="accentBorderCallout1">
            <a:avLst>
              <a:gd name="adj1" fmla="val 18750"/>
              <a:gd name="adj2" fmla="val -8333"/>
              <a:gd name="adj3" fmla="val 51253"/>
              <a:gd name="adj4" fmla="val -4265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Calibri" pitchFamily="34" charset="0"/>
                <a:cs typeface="Arial Narrow"/>
              </a:rPr>
              <a:t>MHCP</a:t>
            </a:r>
          </a:p>
          <a:p>
            <a:r>
              <a:rPr lang="es-ES" dirty="0" smtClean="0">
                <a:latin typeface="Calibri" pitchFamily="34" charset="0"/>
                <a:cs typeface="Arial Narrow"/>
              </a:rPr>
              <a:t>DNP</a:t>
            </a:r>
          </a:p>
          <a:p>
            <a:r>
              <a:rPr lang="es-ES" dirty="0" smtClean="0">
                <a:latin typeface="Calibri" pitchFamily="34" charset="0"/>
                <a:cs typeface="Arial Narrow"/>
              </a:rPr>
              <a:t>Sectores</a:t>
            </a:r>
          </a:p>
          <a:p>
            <a:r>
              <a:rPr lang="es-ES" dirty="0" smtClean="0">
                <a:latin typeface="Calibri" pitchFamily="34" charset="0"/>
                <a:cs typeface="Arial Narrow"/>
              </a:rPr>
              <a:t>Entidades</a:t>
            </a:r>
            <a:endParaRPr lang="es-ES" dirty="0">
              <a:latin typeface="Calibri" pitchFamily="34" charset="0"/>
              <a:cs typeface="Arial Narrow"/>
            </a:endParaRPr>
          </a:p>
        </p:txBody>
      </p:sp>
      <p:sp>
        <p:nvSpPr>
          <p:cNvPr id="3" name="Llamada con línea 1 (borde y barra de énfasis) 2"/>
          <p:cNvSpPr/>
          <p:nvPr/>
        </p:nvSpPr>
        <p:spPr>
          <a:xfrm>
            <a:off x="899592" y="901824"/>
            <a:ext cx="1440160" cy="504056"/>
          </a:xfrm>
          <a:prstGeom prst="accentBorderCallout1">
            <a:avLst>
              <a:gd name="adj1" fmla="val 18750"/>
              <a:gd name="adj2" fmla="val -8333"/>
              <a:gd name="adj3" fmla="val 151699"/>
              <a:gd name="adj4" fmla="val -199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 Narrow"/>
              </a:rPr>
              <a:t>CONFIS -MHCP - DNP</a:t>
            </a:r>
            <a:endParaRPr lang="es-ES" dirty="0">
              <a:latin typeface="Calibri" pitchFamily="34" charset="0"/>
              <a:cs typeface="Arial Narrow"/>
            </a:endParaRPr>
          </a:p>
        </p:txBody>
      </p:sp>
      <p:sp>
        <p:nvSpPr>
          <p:cNvPr id="16" name="Llamada con línea 1 (borde y barra de énfasis) 15"/>
          <p:cNvSpPr/>
          <p:nvPr/>
        </p:nvSpPr>
        <p:spPr>
          <a:xfrm>
            <a:off x="3347864" y="901824"/>
            <a:ext cx="1440160" cy="504056"/>
          </a:xfrm>
          <a:prstGeom prst="accentBorderCallout1">
            <a:avLst>
              <a:gd name="adj1" fmla="val 18750"/>
              <a:gd name="adj2" fmla="val -8333"/>
              <a:gd name="adj3" fmla="val 151699"/>
              <a:gd name="adj4" fmla="val -199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 Narrow"/>
              </a:rPr>
              <a:t>MHCP - CONPES</a:t>
            </a:r>
            <a:endParaRPr lang="es-ES" dirty="0">
              <a:latin typeface="Calibri" pitchFamily="34" charset="0"/>
              <a:cs typeface="Arial Narrow"/>
            </a:endParaRPr>
          </a:p>
        </p:txBody>
      </p:sp>
      <p:sp>
        <p:nvSpPr>
          <p:cNvPr id="17" name="Llamada con línea 1 (borde y barra de énfasis) 16"/>
          <p:cNvSpPr/>
          <p:nvPr/>
        </p:nvSpPr>
        <p:spPr>
          <a:xfrm>
            <a:off x="5580112" y="901824"/>
            <a:ext cx="1440160" cy="504056"/>
          </a:xfrm>
          <a:prstGeom prst="accentBorderCallout1">
            <a:avLst>
              <a:gd name="adj1" fmla="val 18750"/>
              <a:gd name="adj2" fmla="val -8333"/>
              <a:gd name="adj3" fmla="val 151699"/>
              <a:gd name="adj4" fmla="val -199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 Narrow"/>
              </a:rPr>
              <a:t>MHCP – DNP - CONPES</a:t>
            </a:r>
            <a:endParaRPr lang="es-ES" dirty="0">
              <a:latin typeface="Calibri" pitchFamily="34" charset="0"/>
              <a:cs typeface="Arial Narrow"/>
            </a:endParaRPr>
          </a:p>
        </p:txBody>
      </p:sp>
      <p:sp>
        <p:nvSpPr>
          <p:cNvPr id="18" name="Llamada con línea 1 (borde y barra de énfasis) 17"/>
          <p:cNvSpPr/>
          <p:nvPr/>
        </p:nvSpPr>
        <p:spPr>
          <a:xfrm>
            <a:off x="7668344" y="1405880"/>
            <a:ext cx="1440160" cy="864096"/>
          </a:xfrm>
          <a:prstGeom prst="accentBorderCallout1">
            <a:avLst>
              <a:gd name="adj1" fmla="val 18750"/>
              <a:gd name="adj2" fmla="val -8333"/>
              <a:gd name="adj3" fmla="val 151699"/>
              <a:gd name="adj4" fmla="val -199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 Narrow"/>
              </a:rPr>
              <a:t>MHCP – DNP -  Sectores y Entidades</a:t>
            </a:r>
            <a:endParaRPr lang="es-ES" dirty="0">
              <a:latin typeface="Calibri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8017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523692"/>
              </p:ext>
            </p:extLst>
          </p:nvPr>
        </p:nvGraphicFramePr>
        <p:xfrm>
          <a:off x="-1" y="-11473"/>
          <a:ext cx="9144001" cy="686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0 Elipse"/>
          <p:cNvSpPr/>
          <p:nvPr/>
        </p:nvSpPr>
        <p:spPr>
          <a:xfrm>
            <a:off x="4103948" y="6176085"/>
            <a:ext cx="100811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Intereses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067944" y="5608921"/>
            <a:ext cx="1080120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SGP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4061893" y="4921943"/>
            <a:ext cx="1080120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Pensiones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4067944" y="4077072"/>
            <a:ext cx="1080120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P.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4062843" y="3546088"/>
            <a:ext cx="1080120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 </a:t>
            </a:r>
            <a:r>
              <a:rPr lang="es-CO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</a:t>
            </a:r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CO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</a:t>
            </a:r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4027490" y="2926668"/>
            <a:ext cx="1080120" cy="144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G.G.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039591" y="2780928"/>
            <a:ext cx="1080120" cy="144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INV. Fija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4062843" y="2169283"/>
            <a:ext cx="1080120" cy="144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 INV.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1873196" y="3147019"/>
            <a:ext cx="720080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V.F.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627784" y="66801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Proyecciones</a:t>
            </a:r>
          </a:p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Billones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1763688" y="332656"/>
            <a:ext cx="0" cy="612068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0" y="0"/>
            <a:ext cx="4716016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83952"/>
              </p:ext>
            </p:extLst>
          </p:nvPr>
        </p:nvGraphicFramePr>
        <p:xfrm>
          <a:off x="-445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55901"/>
              </p:ext>
            </p:extLst>
          </p:nvPr>
        </p:nvGraphicFramePr>
        <p:xfrm>
          <a:off x="1983115" y="0"/>
          <a:ext cx="7160885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Hoja de cálculo habilitada para macros" r:id="rId5" imgW="12134816" imgH="685724" progId="Excel.SheetMacroEnabled.12">
                  <p:link updateAutomatic="1"/>
                </p:oleObj>
              </mc:Choice>
              <mc:Fallback>
                <p:oleObj name="Hoja de cálculo habilitada para macros" r:id="rId5" imgW="12134816" imgH="68572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3115" y="0"/>
                        <a:ext cx="7160885" cy="404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 txBox="1">
            <a:spLocks noChangeArrowheads="1"/>
          </p:cNvSpPr>
          <p:nvPr/>
        </p:nvSpPr>
        <p:spPr>
          <a:xfrm>
            <a:off x="2704" y="6500192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19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1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/>
        </p:bldSub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Graphic spid="20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7536549"/>
              </p:ext>
            </p:extLst>
          </p:nvPr>
        </p:nvGraphicFramePr>
        <p:xfrm>
          <a:off x="1524000" y="1124744"/>
          <a:ext cx="6720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55805" y="169476"/>
            <a:ext cx="131253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Calibri" pitchFamily="34" charset="0"/>
                <a:cs typeface="Arial Narrow"/>
              </a:rPr>
              <a:t>Agenda</a:t>
            </a:r>
            <a:endParaRPr lang="es-CO" sz="2800" b="1" dirty="0">
              <a:latin typeface="Calibri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391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16016" y="169476"/>
            <a:ext cx="4320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ES_tradnl" dirty="0" smtClean="0"/>
              <a:t>De la Ejecución</a:t>
            </a:r>
            <a:endParaRPr lang="es-ES_tradnl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95893145"/>
              </p:ext>
            </p:extLst>
          </p:nvPr>
        </p:nvGraphicFramePr>
        <p:xfrm>
          <a:off x="108520" y="1052736"/>
          <a:ext cx="9144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22 Flecha izquierda, derecha y arriba"/>
          <p:cNvSpPr/>
          <p:nvPr/>
        </p:nvSpPr>
        <p:spPr>
          <a:xfrm rot="10800000">
            <a:off x="1835694" y="2204864"/>
            <a:ext cx="864095" cy="792088"/>
          </a:xfrm>
          <a:prstGeom prst="leftRightUpArrow">
            <a:avLst>
              <a:gd name="adj1" fmla="val 11655"/>
              <a:gd name="adj2" fmla="val 18386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9" name="28 Grupo"/>
          <p:cNvGrpSpPr/>
          <p:nvPr/>
        </p:nvGrpSpPr>
        <p:grpSpPr>
          <a:xfrm>
            <a:off x="1447290" y="3155280"/>
            <a:ext cx="1756558" cy="994022"/>
            <a:chOff x="820" y="43155"/>
            <a:chExt cx="1756558" cy="994022"/>
          </a:xfrm>
          <a:scene3d>
            <a:camera prst="orthographicFront"/>
            <a:lightRig rig="flat" dir="t"/>
          </a:scene3d>
        </p:grpSpPr>
        <p:sp>
          <p:nvSpPr>
            <p:cNvPr id="30" name="29 Rectángulo redondeado"/>
            <p:cNvSpPr/>
            <p:nvPr/>
          </p:nvSpPr>
          <p:spPr>
            <a:xfrm>
              <a:off x="820" y="43155"/>
              <a:ext cx="1756558" cy="99402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820" y="43155"/>
              <a:ext cx="1756558" cy="662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120904" rIns="120904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Pérdidas de Apropiación</a:t>
              </a:r>
              <a:endParaRPr lang="es-CO" b="1" kern="1200" dirty="0"/>
            </a:p>
          </p:txBody>
        </p:sp>
      </p:grpSp>
      <p:sp>
        <p:nvSpPr>
          <p:cNvPr id="32" name="31 Rectángulo redondeado"/>
          <p:cNvSpPr/>
          <p:nvPr/>
        </p:nvSpPr>
        <p:spPr>
          <a:xfrm>
            <a:off x="2123728" y="3927871"/>
            <a:ext cx="1068793" cy="509241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grpSp>
        <p:nvGrpSpPr>
          <p:cNvPr id="33" name="32 Grupo"/>
          <p:cNvGrpSpPr/>
          <p:nvPr/>
        </p:nvGrpSpPr>
        <p:grpSpPr>
          <a:xfrm>
            <a:off x="3779912" y="3155279"/>
            <a:ext cx="1756558" cy="994022"/>
            <a:chOff x="820" y="43155"/>
            <a:chExt cx="1756558" cy="994022"/>
          </a:xfrm>
          <a:scene3d>
            <a:camera prst="orthographicFront"/>
            <a:lightRig rig="flat" dir="t"/>
          </a:scene3d>
        </p:grpSpPr>
        <p:sp>
          <p:nvSpPr>
            <p:cNvPr id="34" name="33 Rectángulo redondeado"/>
            <p:cNvSpPr/>
            <p:nvPr/>
          </p:nvSpPr>
          <p:spPr>
            <a:xfrm>
              <a:off x="820" y="43155"/>
              <a:ext cx="1756558" cy="99402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820" y="43155"/>
              <a:ext cx="1756558" cy="662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120904" rIns="120904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Reservas Presupuestales</a:t>
              </a:r>
              <a:endParaRPr lang="es-CO" b="1" kern="1200" dirty="0"/>
            </a:p>
          </p:txBody>
        </p:sp>
      </p:grpSp>
      <p:sp>
        <p:nvSpPr>
          <p:cNvPr id="36" name="35 Rectángulo redondeado"/>
          <p:cNvSpPr/>
          <p:nvPr/>
        </p:nvSpPr>
        <p:spPr>
          <a:xfrm>
            <a:off x="4427984" y="3927870"/>
            <a:ext cx="1097159" cy="509242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grpSp>
        <p:nvGrpSpPr>
          <p:cNvPr id="37" name="36 Grupo"/>
          <p:cNvGrpSpPr/>
          <p:nvPr/>
        </p:nvGrpSpPr>
        <p:grpSpPr>
          <a:xfrm>
            <a:off x="6271826" y="3140968"/>
            <a:ext cx="1756558" cy="994022"/>
            <a:chOff x="820" y="43155"/>
            <a:chExt cx="1756558" cy="994022"/>
          </a:xfrm>
          <a:scene3d>
            <a:camera prst="orthographicFront"/>
            <a:lightRig rig="flat" dir="t"/>
          </a:scene3d>
        </p:grpSpPr>
        <p:sp>
          <p:nvSpPr>
            <p:cNvPr id="38" name="37 Rectángulo redondeado"/>
            <p:cNvSpPr/>
            <p:nvPr/>
          </p:nvSpPr>
          <p:spPr>
            <a:xfrm>
              <a:off x="820" y="43155"/>
              <a:ext cx="1756558" cy="99402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820" y="43155"/>
              <a:ext cx="1756558" cy="662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120904" rIns="120904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Cuentas por pagar</a:t>
              </a:r>
              <a:endParaRPr lang="es-CO" b="1" kern="1200" dirty="0"/>
            </a:p>
          </p:txBody>
        </p:sp>
      </p:grpSp>
      <p:sp>
        <p:nvSpPr>
          <p:cNvPr id="40" name="39 Rectángulo redondeado"/>
          <p:cNvSpPr/>
          <p:nvPr/>
        </p:nvSpPr>
        <p:spPr>
          <a:xfrm>
            <a:off x="6991906" y="3913559"/>
            <a:ext cx="1025151" cy="523553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grpSp>
        <p:nvGrpSpPr>
          <p:cNvPr id="51" name="50 Grupo"/>
          <p:cNvGrpSpPr/>
          <p:nvPr/>
        </p:nvGrpSpPr>
        <p:grpSpPr>
          <a:xfrm>
            <a:off x="5263714" y="5085184"/>
            <a:ext cx="1756558" cy="994022"/>
            <a:chOff x="820" y="43155"/>
            <a:chExt cx="1756558" cy="994022"/>
          </a:xfrm>
          <a:scene3d>
            <a:camera prst="orthographicFront"/>
            <a:lightRig rig="flat" dir="t"/>
          </a:scene3d>
        </p:grpSpPr>
        <p:sp>
          <p:nvSpPr>
            <p:cNvPr id="52" name="51 Rectángulo redondeado"/>
            <p:cNvSpPr/>
            <p:nvPr/>
          </p:nvSpPr>
          <p:spPr>
            <a:xfrm>
              <a:off x="820" y="43155"/>
              <a:ext cx="1756558" cy="99402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820" y="43155"/>
              <a:ext cx="1756558" cy="662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120904" rIns="120904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Rezago Presupuestal</a:t>
              </a:r>
              <a:endParaRPr lang="es-CO" b="1" kern="1200" dirty="0"/>
            </a:p>
          </p:txBody>
        </p:sp>
      </p:grpSp>
      <p:sp>
        <p:nvSpPr>
          <p:cNvPr id="58" name="57 Flecha izquierda, derecha y arriba"/>
          <p:cNvSpPr/>
          <p:nvPr/>
        </p:nvSpPr>
        <p:spPr>
          <a:xfrm rot="10800000">
            <a:off x="4283968" y="2204863"/>
            <a:ext cx="864095" cy="792088"/>
          </a:xfrm>
          <a:prstGeom prst="leftRightUpArrow">
            <a:avLst>
              <a:gd name="adj1" fmla="val 11655"/>
              <a:gd name="adj2" fmla="val 18386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Flecha izquierda, derecha y arriba"/>
          <p:cNvSpPr/>
          <p:nvPr/>
        </p:nvSpPr>
        <p:spPr>
          <a:xfrm rot="10800000">
            <a:off x="6660232" y="2204864"/>
            <a:ext cx="864095" cy="792088"/>
          </a:xfrm>
          <a:prstGeom prst="leftRightUpArrow">
            <a:avLst>
              <a:gd name="adj1" fmla="val 11655"/>
              <a:gd name="adj2" fmla="val 18386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59 Flecha izquierda, derecha y arriba"/>
          <p:cNvSpPr/>
          <p:nvPr/>
        </p:nvSpPr>
        <p:spPr>
          <a:xfrm rot="10800000">
            <a:off x="5724129" y="4221088"/>
            <a:ext cx="864095" cy="792088"/>
          </a:xfrm>
          <a:prstGeom prst="leftRightUpArrow">
            <a:avLst>
              <a:gd name="adj1" fmla="val 11655"/>
              <a:gd name="adj2" fmla="val 18386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20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/>
          <p:nvPr/>
        </p:nvSpPr>
        <p:spPr>
          <a:xfrm>
            <a:off x="4211960" y="169476"/>
            <a:ext cx="4968552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Arial Narrow"/>
              </a:rPr>
              <a:t>Del Control, Seguimiento y Monitoreo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10480" y="1831429"/>
            <a:ext cx="1968500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D3B0D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defTabSz="762000">
              <a:defRPr/>
            </a:pPr>
            <a:r>
              <a:rPr lang="es-ES_tradnl" sz="1600" b="1" dirty="0" smtClean="0">
                <a:latin typeface="Calibri" pitchFamily="34" charset="0"/>
                <a:ea typeface="+mn-ea"/>
              </a:rPr>
              <a:t>CONTROL</a:t>
            </a:r>
            <a:endParaRPr lang="es-ES_tradnl" sz="1600" b="1" dirty="0">
              <a:latin typeface="Calibri" pitchFamily="34" charset="0"/>
              <a:ea typeface="+mn-ea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01455" y="1198016"/>
            <a:ext cx="2592388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D3B0D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defTabSz="762000"/>
            <a:r>
              <a:rPr lang="es-ES_tradnl" sz="1600" b="1" dirty="0">
                <a:latin typeface="Calibri" pitchFamily="34" charset="0"/>
              </a:rPr>
              <a:t>CONTROL</a:t>
            </a:r>
          </a:p>
          <a:p>
            <a:pPr defTabSz="762000"/>
            <a:r>
              <a:rPr lang="es-ES_tradnl" sz="1600" b="1" dirty="0">
                <a:latin typeface="Calibri" pitchFamily="34" charset="0"/>
              </a:rPr>
              <a:t>POLÍTICO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01455" y="2060029"/>
            <a:ext cx="2592388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D3B0D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CONTROL</a:t>
            </a:r>
          </a:p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FISCAL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4905" y="4503190"/>
            <a:ext cx="2203450" cy="12811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D3B0D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</a:rPr>
              <a:t>SEGUIMIENTO, </a:t>
            </a:r>
          </a:p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</a:rPr>
              <a:t>MONITOREO</a:t>
            </a:r>
          </a:p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</a:rPr>
              <a:t>Y EVALUACIÓN</a:t>
            </a:r>
          </a:p>
        </p:txBody>
      </p:sp>
      <p:sp>
        <p:nvSpPr>
          <p:cNvPr id="8" name="AutoShape 7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499868" y="3755479"/>
            <a:ext cx="2578100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defTabSz="762000">
              <a:defRPr/>
            </a:pP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  <a:ea typeface="+mn-ea"/>
              </a:rPr>
              <a:t>SEGUIMIENTO</a:t>
            </a:r>
          </a:p>
          <a:p>
            <a:pPr defTabSz="762000">
              <a:defRPr/>
            </a:pP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  <a:ea typeface="+mn-ea"/>
              </a:rPr>
              <a:t>DEL PRESUPUESTO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98280" y="4579391"/>
            <a:ext cx="2592388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D3B0D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SEGUIMIENTO</a:t>
            </a:r>
          </a:p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FISCAL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499868" y="5403304"/>
            <a:ext cx="25781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D3B0D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EVALUACIÓN DEL</a:t>
            </a:r>
          </a:p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PLAN DE DESARROLLO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95430" y="1526629"/>
            <a:ext cx="1435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r>
              <a:rPr lang="es-ES_tradnl" sz="1600" dirty="0">
                <a:latin typeface="Calibri" pitchFamily="34" charset="0"/>
              </a:rPr>
              <a:t>CONGRESO</a:t>
            </a:r>
          </a:p>
        </p:txBody>
      </p:sp>
      <p:sp>
        <p:nvSpPr>
          <p:cNvPr id="12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62676" y="3861048"/>
            <a:ext cx="1009724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r>
              <a:rPr lang="es-ES_tradnl" sz="1600" b="1" dirty="0" smtClean="0">
                <a:latin typeface="Calibri" pitchFamily="34" charset="0"/>
              </a:rPr>
              <a:t>D.G.P.P.N</a:t>
            </a:r>
            <a:endParaRPr lang="es-ES_tradnl" sz="1600" dirty="0">
              <a:latin typeface="Calibri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117655" y="4776241"/>
            <a:ext cx="1089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r>
              <a:rPr lang="es-ES_tradnl" sz="1600" dirty="0">
                <a:latin typeface="Calibri" pitchFamily="34" charset="0"/>
              </a:rPr>
              <a:t>CONFIS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117655" y="5676354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r>
              <a:rPr lang="es-ES_tradnl" sz="1600" dirty="0">
                <a:latin typeface="Calibri" pitchFamily="34" charset="0"/>
              </a:rPr>
              <a:t>D.N.P.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2567880" y="4781004"/>
            <a:ext cx="1854200" cy="381000"/>
          </a:xfrm>
          <a:prstGeom prst="rightArrow">
            <a:avLst>
              <a:gd name="adj1" fmla="val 12500"/>
              <a:gd name="adj2" fmla="val 36365"/>
            </a:avLst>
          </a:prstGeom>
          <a:solidFill>
            <a:schemeClr val="accent2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s-ES" sz="1600" dirty="0">
              <a:latin typeface="Calibri" pitchFamily="34" charset="0"/>
              <a:ea typeface="+mn-ea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584561">
            <a:off x="2491680" y="5303291"/>
            <a:ext cx="1981200" cy="228600"/>
          </a:xfrm>
          <a:prstGeom prst="rightArrow">
            <a:avLst>
              <a:gd name="adj1" fmla="val 24750"/>
              <a:gd name="adj2" fmla="val 67769"/>
            </a:avLst>
          </a:prstGeom>
          <a:solidFill>
            <a:schemeClr val="accent2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s-ES" sz="1600" dirty="0">
              <a:latin typeface="Calibri" pitchFamily="34" charset="0"/>
              <a:ea typeface="+mn-ea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9962836">
            <a:off x="2472630" y="4398416"/>
            <a:ext cx="1981200" cy="228600"/>
          </a:xfrm>
          <a:prstGeom prst="rightArrow">
            <a:avLst>
              <a:gd name="adj1" fmla="val 18917"/>
              <a:gd name="adj2" fmla="val 93327"/>
            </a:avLst>
          </a:prstGeom>
          <a:solidFill>
            <a:schemeClr val="accent2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s-ES" sz="1600" dirty="0">
              <a:latin typeface="Calibri" pitchFamily="34" charset="0"/>
              <a:ea typeface="+mn-ea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472880" y="2898229"/>
            <a:ext cx="2592388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D3B0D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CONTROL</a:t>
            </a:r>
          </a:p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latin typeface="Calibri" pitchFamily="34" charset="0"/>
                <a:ea typeface="MS PGothic" pitchFamily="34" charset="-128"/>
              </a:rPr>
              <a:t>ADMINISTRATIVO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044630" y="3095079"/>
            <a:ext cx="1847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r>
              <a:rPr lang="es-ES_tradnl" sz="1600" dirty="0">
                <a:latin typeface="Calibri" pitchFamily="34" charset="0"/>
              </a:rPr>
              <a:t>PROCURADURÍA</a:t>
            </a: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rot="19962836">
            <a:off x="2494855" y="1772691"/>
            <a:ext cx="2057400" cy="228600"/>
          </a:xfrm>
          <a:prstGeom prst="rightArrow">
            <a:avLst>
              <a:gd name="adj1" fmla="val 18917"/>
              <a:gd name="adj2" fmla="val 96917"/>
            </a:avLst>
          </a:prstGeom>
          <a:solidFill>
            <a:schemeClr val="accent2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s-ES" sz="1600" dirty="0">
              <a:latin typeface="Calibri" pitchFamily="34" charset="0"/>
              <a:ea typeface="+mn-ea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567880" y="2212429"/>
            <a:ext cx="1854200" cy="381000"/>
          </a:xfrm>
          <a:prstGeom prst="rightArrow">
            <a:avLst>
              <a:gd name="adj1" fmla="val 12500"/>
              <a:gd name="adj2" fmla="val 36365"/>
            </a:avLst>
          </a:prstGeom>
          <a:solidFill>
            <a:schemeClr val="accent2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s-ES" sz="1600" dirty="0">
              <a:latin typeface="Calibri" pitchFamily="34" charset="0"/>
              <a:ea typeface="+mn-ea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1584561">
            <a:off x="2491680" y="2745829"/>
            <a:ext cx="1981200" cy="228600"/>
          </a:xfrm>
          <a:prstGeom prst="rightArrow">
            <a:avLst>
              <a:gd name="adj1" fmla="val 24750"/>
              <a:gd name="adj2" fmla="val 67769"/>
            </a:avLst>
          </a:prstGeom>
          <a:solidFill>
            <a:schemeClr val="accent2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endParaRPr lang="es-ES" sz="1600" dirty="0">
              <a:latin typeface="Calibri" pitchFamily="34" charset="0"/>
              <a:ea typeface="+mn-ea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21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164288" y="2298775"/>
            <a:ext cx="1435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r>
              <a:rPr lang="es-ES_tradnl" sz="1600" dirty="0" smtClean="0">
                <a:latin typeface="Calibri" pitchFamily="34" charset="0"/>
              </a:rPr>
              <a:t>CONTRALORÍA</a:t>
            </a:r>
            <a:endParaRPr lang="es-ES_tradnl" sz="1600" dirty="0">
              <a:latin typeface="Calibri" pitchFamily="34" charset="0"/>
            </a:endParaRPr>
          </a:p>
        </p:txBody>
      </p:sp>
      <p:sp>
        <p:nvSpPr>
          <p:cNvPr id="26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164288" y="4170983"/>
            <a:ext cx="804267" cy="338137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latin typeface="Calibri" pitchFamily="34" charset="0"/>
              </a:rPr>
              <a:t>DNP</a:t>
            </a:r>
            <a:endParaRPr lang="es-ES_tradn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6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/>
          <p:nvPr/>
        </p:nvSpPr>
        <p:spPr>
          <a:xfrm>
            <a:off x="4211960" y="116632"/>
            <a:ext cx="489654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Arial Narrow"/>
              </a:rPr>
              <a:t>Del Seguimiento y el Monitoreo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0" y="3646488"/>
            <a:ext cx="444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s-CO" sz="1800" dirty="0">
                <a:latin typeface="Calibri" pitchFamily="34" charset="0"/>
              </a:rPr>
              <a:t>Sistema a las Metas del Gobierno Nacional – SISMEG </a:t>
            </a:r>
            <a:endParaRPr lang="es-ES" sz="1800" dirty="0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7"/>
          <a:stretch>
            <a:fillRect/>
          </a:stretch>
        </p:blipFill>
        <p:spPr bwMode="auto">
          <a:xfrm>
            <a:off x="935038" y="1673225"/>
            <a:ext cx="2522537" cy="1973263"/>
          </a:xfrm>
          <a:prstGeom prst="rect">
            <a:avLst/>
          </a:prstGeom>
          <a:solidFill>
            <a:srgbClr val="00CC99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5211763" y="884238"/>
            <a:ext cx="326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800" dirty="0">
                <a:latin typeface="Calibri" pitchFamily="34" charset="0"/>
              </a:rPr>
              <a:t>Sistema Integrado de Información Financiera - SIIF</a:t>
            </a: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69850" y="9413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800" dirty="0">
                <a:latin typeface="Calibri" pitchFamily="34" charset="0"/>
              </a:rPr>
              <a:t>Sistema Unificado de Inversiones y Finanzas Públicas - SUIFP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527175"/>
            <a:ext cx="3105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http://sinergia.dnp.gov.co/SISMEG/app_images/Que_es_Sism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2600"/>
            <a:ext cx="3435238" cy="216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107504" y="3923764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800" dirty="0" smtClean="0">
                <a:latin typeface="Calibri" pitchFamily="34" charset="0"/>
              </a:rPr>
              <a:t>Portal de Transparencia Económica</a:t>
            </a:r>
            <a:endParaRPr lang="es-CO" sz="1800" dirty="0">
              <a:latin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4167187" cy="18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843808" y="45091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Calibri" pitchFamily="34" charset="0"/>
                <a:hlinkClick r:id="rId6"/>
              </a:rPr>
              <a:t>www.pte.gov.co</a:t>
            </a:r>
            <a:endParaRPr lang="es-CO" b="1" dirty="0">
              <a:latin typeface="Calibri" pitchFamily="34" charset="0"/>
            </a:endParaRPr>
          </a:p>
          <a:p>
            <a:pPr algn="ctr"/>
            <a:endParaRPr lang="es-CO" b="1" dirty="0">
              <a:latin typeface="Calibri" pitchFamily="34" charset="0"/>
            </a:endParaRPr>
          </a:p>
        </p:txBody>
      </p:sp>
      <p:sp>
        <p:nvSpPr>
          <p:cNvPr id="18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22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7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590553"/>
              </p:ext>
            </p:extLst>
          </p:nvPr>
        </p:nvGraphicFramePr>
        <p:xfrm>
          <a:off x="1524000" y="1124744"/>
          <a:ext cx="6720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37661" y="118373"/>
            <a:ext cx="131253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Calibri" pitchFamily="34" charset="0"/>
                <a:cs typeface="Arial Narrow"/>
              </a:rPr>
              <a:t>Agenda</a:t>
            </a:r>
            <a:endParaRPr lang="es-CO" sz="2800" b="1" dirty="0">
              <a:latin typeface="Calibri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96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Subtítulo"/>
          <p:cNvSpPr txBox="1">
            <a:spLocks/>
          </p:cNvSpPr>
          <p:nvPr/>
        </p:nvSpPr>
        <p:spPr bwMode="auto">
          <a:xfrm>
            <a:off x="395288" y="928688"/>
            <a:ext cx="83534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spcAft>
                <a:spcPts val="300"/>
              </a:spcAft>
              <a:buFont typeface="+mj-lt"/>
              <a:buAutoNum type="arabicPeriod"/>
              <a:defRPr/>
            </a:pPr>
            <a:r>
              <a:rPr lang="es-CO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Mejor gestión presupuestaria</a:t>
            </a:r>
          </a:p>
          <a:p>
            <a:pPr algn="just">
              <a:spcAft>
                <a:spcPts val="1800"/>
              </a:spcAft>
              <a:defRPr/>
            </a:pPr>
            <a:r>
              <a:rPr lang="es-CO" sz="2200" dirty="0">
                <a:latin typeface="+mn-lt"/>
                <a:cs typeface="Arial" pitchFamily="34" charset="0"/>
              </a:rPr>
              <a:t>Orientar la administración del presupuesto a la entrega efectiva de bienes y servicios a los ciudadanos, convirtiendo al presupuesto en una herramienta de gestión pública.</a:t>
            </a:r>
            <a:endParaRPr lang="es-CO" dirty="0">
              <a:latin typeface="+mn-lt"/>
              <a:cs typeface="Arial" pitchFamily="34" charset="0"/>
            </a:endParaRPr>
          </a:p>
          <a:p>
            <a:pPr marL="514350" indent="-514350" algn="just">
              <a:spcAft>
                <a:spcPts val="300"/>
              </a:spcAft>
              <a:buFont typeface="+mj-lt"/>
              <a:buAutoNum type="arabicPeriod" startAt="2"/>
              <a:defRPr/>
            </a:pPr>
            <a:r>
              <a:rPr lang="es-CO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Más transparencia y rendición de cuentas</a:t>
            </a:r>
          </a:p>
          <a:p>
            <a:pPr algn="just">
              <a:spcAft>
                <a:spcPts val="1800"/>
              </a:spcAft>
              <a:defRPr/>
            </a:pPr>
            <a:r>
              <a:rPr lang="es-CO" sz="2200" dirty="0">
                <a:latin typeface="+mn-lt"/>
                <a:cs typeface="Arial" pitchFamily="34" charset="0"/>
              </a:rPr>
              <a:t>Hacer que los procesos a través de los cuales los recursos públicos se convierten en bienes y servicios sean transparentes y comprensibles para los ciudadanos.</a:t>
            </a:r>
          </a:p>
          <a:p>
            <a:pPr algn="just">
              <a:spcAft>
                <a:spcPts val="1800"/>
              </a:spcAft>
              <a:defRPr/>
            </a:pPr>
            <a:endParaRPr lang="es-CO" sz="2200" dirty="0" smtClean="0">
              <a:latin typeface="+mn-lt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endParaRPr lang="es-CO" b="1" i="1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es-CO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Cambio </a:t>
            </a:r>
            <a:r>
              <a:rPr lang="es-CO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esperado</a:t>
            </a:r>
          </a:p>
          <a:p>
            <a:pPr algn="ctr">
              <a:spcAft>
                <a:spcPts val="1800"/>
              </a:spcAft>
              <a:defRPr/>
            </a:pPr>
            <a:r>
              <a:rPr lang="es-CO" sz="2000" b="1" i="1" dirty="0">
                <a:latin typeface="+mn-lt"/>
                <a:cs typeface="Arial" pitchFamily="34" charset="0"/>
              </a:rPr>
              <a:t>Pasar de un control y monitoreo del presupuesto orientado hacia el Estado, a un control y monitoreo del presupuesto orientado a la efectividad de la gestión pública: cada peso se convierte, directa o indirectamente, en un bien o servicio para los ciudadanos.</a:t>
            </a:r>
            <a:endParaRPr lang="es-ES" sz="2000" b="1" i="1" dirty="0">
              <a:latin typeface="+mn-lt"/>
              <a:cs typeface="Arial" pitchFamily="34" charset="0"/>
            </a:endParaRPr>
          </a:p>
          <a:p>
            <a:pPr algn="just">
              <a:spcAft>
                <a:spcPts val="1800"/>
              </a:spcAft>
              <a:defRPr/>
            </a:pPr>
            <a:endParaRPr lang="es-CO" sz="2200" dirty="0">
              <a:latin typeface="+mn-lt"/>
            </a:endParaRPr>
          </a:p>
        </p:txBody>
      </p:sp>
      <p:sp>
        <p:nvSpPr>
          <p:cNvPr id="6147" name="2 Marcador de número de diapositiva"/>
          <p:cNvSpPr txBox="1">
            <a:spLocks noGrp="1"/>
          </p:cNvSpPr>
          <p:nvPr/>
        </p:nvSpPr>
        <p:spPr bwMode="auto">
          <a:xfrm>
            <a:off x="6757988" y="662463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4733241-B0BA-4756-B641-2E58F775C536}" type="slidenum">
              <a:rPr lang="en-US" sz="800">
                <a:latin typeface="Calibri" pitchFamily="34" charset="0"/>
              </a:rPr>
              <a:pPr algn="r"/>
              <a:t>24</a:t>
            </a:fld>
            <a:endParaRPr lang="en-US" sz="800" dirty="0">
              <a:latin typeface="Calibri" pitchFamily="34" charset="0"/>
            </a:endParaRPr>
          </a:p>
        </p:txBody>
      </p:sp>
      <p:sp>
        <p:nvSpPr>
          <p:cNvPr id="6149" name="6 Flecha abajo"/>
          <p:cNvSpPr>
            <a:spLocks noChangeArrowheads="1"/>
          </p:cNvSpPr>
          <p:nvPr/>
        </p:nvSpPr>
        <p:spPr bwMode="auto">
          <a:xfrm>
            <a:off x="3857625" y="3929071"/>
            <a:ext cx="1571625" cy="7858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9310B"/>
          </a:solidFill>
          <a:ln w="9525" algn="ctr">
            <a:solidFill>
              <a:srgbClr val="CD3B0D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" name="5 Rectángulo"/>
          <p:cNvSpPr/>
          <p:nvPr/>
        </p:nvSpPr>
        <p:spPr>
          <a:xfrm>
            <a:off x="5741164" y="241484"/>
            <a:ext cx="286328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</a:rPr>
              <a:t>¿Qué Falta?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24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15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3 Diagrama"/>
          <p:cNvGraphicFramePr/>
          <p:nvPr/>
        </p:nvGraphicFramePr>
        <p:xfrm>
          <a:off x="1428728" y="857232"/>
          <a:ext cx="6929486" cy="561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436096" y="44624"/>
            <a:ext cx="3600400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</a:rPr>
              <a:t>¿Qué </a:t>
            </a:r>
            <a:r>
              <a:rPr lang="es-CO" sz="2800" b="1" dirty="0" smtClean="0">
                <a:latin typeface="Calibri" pitchFamily="34" charset="0"/>
              </a:rPr>
              <a:t>se está haciendo?</a:t>
            </a:r>
            <a:endParaRPr lang="es-CO" sz="2800" b="1" dirty="0">
              <a:latin typeface="Calibri" pitchFamily="34" charset="0"/>
            </a:endParaRP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25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5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FD79D7-CB30-4B0C-8BF6-8D226466A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0AFD79D7-CB30-4B0C-8BF6-8D226466A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359AFB-BA05-40D5-9A91-AE45E6541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47359AFB-BA05-40D5-9A91-AE45E6541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6D0B6B-84BC-4FF6-A595-7ED5B2105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8C6D0B6B-84BC-4FF6-A595-7ED5B2105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30A596-B364-49A7-9C99-47BE6A9A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B430A596-B364-49A7-9C99-47BE6A9A9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F0824E-8B0C-4572-9201-94A7B802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graphicEl>
                                              <a:dgm id="{5BF0824E-8B0C-4572-9201-94A7B8023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8EA7EE-3466-4070-9CE3-D1412219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DF8EA7EE-3466-4070-9CE3-D14122191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C3B7DC-17FE-42BC-8BF1-F5388CDD2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graphicEl>
                                              <a:dgm id="{E5C3B7DC-17FE-42BC-8BF1-F5388CDD2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D65051-109B-4DF4-9CB6-2816FC3CA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graphicEl>
                                              <a:dgm id="{64D65051-109B-4DF4-9CB6-2816FC3CA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0E0658-6F14-40CA-91AE-E2E99F238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graphicEl>
                                              <a:dgm id="{CE0E0658-6F14-40CA-91AE-E2E99F238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245810"/>
            <a:ext cx="8064500" cy="30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s-CO" b="1" dirty="0" smtClean="0">
                <a:solidFill>
                  <a:srgbClr val="3366FF"/>
                </a:solidFill>
                <a:latin typeface="Calibri" panose="020F0502020204030204" pitchFamily="34" charset="0"/>
                <a:cs typeface="Arial" pitchFamily="34" charset="0"/>
              </a:rPr>
              <a:t>Objetivo de una reforma del sistema presupuestal</a:t>
            </a:r>
            <a:endParaRPr lang="es-CO" b="1" dirty="0">
              <a:solidFill>
                <a:srgbClr val="3366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5 Subtítulo"/>
          <p:cNvSpPr txBox="1">
            <a:spLocks/>
          </p:cNvSpPr>
          <p:nvPr/>
        </p:nvSpPr>
        <p:spPr bwMode="auto">
          <a:xfrm>
            <a:off x="539552" y="5232850"/>
            <a:ext cx="8353425" cy="107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300"/>
              </a:spcAft>
            </a:pPr>
            <a:r>
              <a:rPr lang="es-CO" sz="2200" dirty="0" smtClean="0">
                <a:latin typeface="Calibri" panose="020F0502020204030204" pitchFamily="34" charset="0"/>
                <a:cs typeface="Arial" pitchFamily="34" charset="0"/>
              </a:rPr>
              <a:t>El objetivo de una reforma del sistema presupuestal es cumplir con los tres objetivos de una manera balanceada.</a:t>
            </a:r>
            <a:endParaRPr lang="es-CO" sz="22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11560" y="3501008"/>
            <a:ext cx="3096344" cy="864096"/>
          </a:xfrm>
          <a:prstGeom prst="line">
            <a:avLst/>
          </a:prstGeom>
          <a:solidFill>
            <a:srgbClr val="1B369A"/>
          </a:solidFill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Isosceles Triangle 16"/>
          <p:cNvSpPr/>
          <p:nvPr/>
        </p:nvSpPr>
        <p:spPr bwMode="auto">
          <a:xfrm>
            <a:off x="1907704" y="3933056"/>
            <a:ext cx="504056" cy="792088"/>
          </a:xfrm>
          <a:prstGeom prst="triangl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3492296"/>
            <a:ext cx="1080120" cy="584776"/>
          </a:xfrm>
          <a:prstGeom prst="rect">
            <a:avLst/>
          </a:prstGeom>
          <a:solidFill>
            <a:schemeClr val="accent1">
              <a:lumMod val="75000"/>
              <a:alpha val="1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Disciplina</a:t>
            </a:r>
            <a:r>
              <a:rPr lang="en-US" sz="1600" dirty="0" smtClean="0"/>
              <a:t> fiscal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2772216"/>
            <a:ext cx="1080120" cy="584776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Objetivos</a:t>
            </a:r>
            <a:r>
              <a:rPr lang="en-US" sz="1600" dirty="0" smtClean="0"/>
              <a:t> de </a:t>
            </a:r>
            <a:r>
              <a:rPr lang="en-US" sz="1600" dirty="0" err="1" smtClean="0"/>
              <a:t>política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282135" y="3933056"/>
            <a:ext cx="3096344" cy="0"/>
          </a:xfrm>
          <a:prstGeom prst="line">
            <a:avLst/>
          </a:prstGeom>
          <a:solidFill>
            <a:srgbClr val="1B369A"/>
          </a:solidFill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Isosceles Triangle 21"/>
          <p:cNvSpPr/>
          <p:nvPr/>
        </p:nvSpPr>
        <p:spPr bwMode="auto">
          <a:xfrm>
            <a:off x="6578279" y="3933056"/>
            <a:ext cx="504056" cy="792088"/>
          </a:xfrm>
          <a:prstGeom prst="triangle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3199908"/>
            <a:ext cx="1080120" cy="584776"/>
          </a:xfrm>
          <a:prstGeom prst="rect">
            <a:avLst/>
          </a:prstGeom>
          <a:solidFill>
            <a:schemeClr val="accent1">
              <a:lumMod val="75000"/>
              <a:alpha val="1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Disciplina</a:t>
            </a:r>
            <a:r>
              <a:rPr lang="en-US" sz="1600" dirty="0" smtClean="0"/>
              <a:t> fiscal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480922" y="3199908"/>
            <a:ext cx="1080120" cy="584776"/>
          </a:xfrm>
          <a:prstGeom prst="rect">
            <a:avLst/>
          </a:prstGeom>
          <a:solidFill>
            <a:schemeClr val="accent1">
              <a:lumMod val="75000"/>
              <a:alpha val="1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 algn="ctr">
              <a:defRPr sz="1600"/>
            </a:lvl1pPr>
          </a:lstStyle>
          <a:p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r>
              <a:rPr lang="en-US" dirty="0"/>
              <a:t> 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3851920" y="3933056"/>
            <a:ext cx="1008112" cy="360040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667" y="1844824"/>
            <a:ext cx="2384645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buFont typeface="Arial"/>
              <a:buChar char="•"/>
            </a:pPr>
            <a:r>
              <a:rPr lang="en-US" sz="1600" dirty="0" err="1" smtClean="0"/>
              <a:t>Asignación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recursos</a:t>
            </a:r>
            <a:endParaRPr lang="en-US" sz="1600" dirty="0" smtClean="0"/>
          </a:p>
          <a:p>
            <a:pPr marL="174625" indent="-174625">
              <a:buFont typeface="Arial"/>
              <a:buChar char="•"/>
            </a:pPr>
            <a:r>
              <a:rPr lang="en-US" sz="1600" dirty="0" err="1" smtClean="0"/>
              <a:t>Entrega</a:t>
            </a:r>
            <a:r>
              <a:rPr lang="en-US" sz="1600" dirty="0" smtClean="0"/>
              <a:t> de </a:t>
            </a:r>
            <a:r>
              <a:rPr lang="en-US" sz="1600" dirty="0" err="1" smtClean="0"/>
              <a:t>servicios</a:t>
            </a:r>
            <a:endParaRPr lang="en-US" sz="1600" dirty="0"/>
          </a:p>
        </p:txBody>
      </p:sp>
      <p:cxnSp>
        <p:nvCxnSpPr>
          <p:cNvPr id="6151" name="Curved Connector 6150"/>
          <p:cNvCxnSpPr>
            <a:stCxn id="20" idx="0"/>
            <a:endCxn id="30" idx="3"/>
          </p:cNvCxnSpPr>
          <p:nvPr/>
        </p:nvCxnSpPr>
        <p:spPr bwMode="auto">
          <a:xfrm rot="16200000" flipV="1">
            <a:off x="2605084" y="2065440"/>
            <a:ext cx="635004" cy="778548"/>
          </a:xfrm>
          <a:prstGeom prst="curvedConnector2">
            <a:avLst/>
          </a:prstGeom>
          <a:solidFill>
            <a:srgbClr val="1B36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"/>
          <p:cNvSpPr txBox="1">
            <a:spLocks noChangeArrowheads="1"/>
          </p:cNvSpPr>
          <p:nvPr/>
        </p:nvSpPr>
        <p:spPr>
          <a:xfrm>
            <a:off x="5448898" y="169476"/>
            <a:ext cx="337157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Marco Normativo</a:t>
            </a:r>
          </a:p>
        </p:txBody>
      </p:sp>
      <p:sp>
        <p:nvSpPr>
          <p:cNvPr id="1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26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2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220072" y="98629"/>
            <a:ext cx="3786214" cy="954107"/>
          </a:xfr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tx1"/>
                </a:solidFill>
                <a:latin typeface="Calibri" pitchFamily="34" charset="0"/>
              </a:rPr>
              <a:t>Sistemas </a:t>
            </a:r>
            <a:r>
              <a:rPr lang="es-CO" sz="2800" dirty="0">
                <a:solidFill>
                  <a:schemeClr val="tx1"/>
                </a:solidFill>
                <a:latin typeface="Calibri" pitchFamily="34" charset="0"/>
              </a:rPr>
              <a:t>de Información</a:t>
            </a: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28600" y="1524000"/>
            <a:ext cx="8686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000" b="1" dirty="0">
                <a:solidFill>
                  <a:srgbClr val="262699"/>
                </a:solidFill>
                <a:latin typeface="+mj-lt"/>
              </a:rPr>
              <a:t>Avanzar hacia un Sistema Gerencial de Gasto Público </a:t>
            </a:r>
            <a:endParaRPr lang="es-CO" sz="2000" dirty="0">
              <a:solidFill>
                <a:srgbClr val="262699"/>
              </a:solidFill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85720" y="2590800"/>
            <a:ext cx="2228880" cy="990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3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s-CO" sz="1800" dirty="0">
                <a:solidFill>
                  <a:schemeClr val="bg1"/>
                </a:solidFill>
                <a:latin typeface="Calibri" pitchFamily="34" charset="0"/>
              </a:rPr>
              <a:t>SIIF para manejo del</a:t>
            </a:r>
          </a:p>
          <a:p>
            <a:pPr algn="ctr">
              <a:lnSpc>
                <a:spcPct val="93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s-CO" sz="1800" dirty="0" err="1">
                <a:solidFill>
                  <a:schemeClr val="bg1"/>
                </a:solidFill>
                <a:latin typeface="Calibri" pitchFamily="34" charset="0"/>
              </a:rPr>
              <a:t>Ppto</a:t>
            </a:r>
            <a:r>
              <a:rPr lang="es-CO" sz="1800" dirty="0">
                <a:solidFill>
                  <a:schemeClr val="bg1"/>
                </a:solidFill>
                <a:latin typeface="Calibri" pitchFamily="34" charset="0"/>
              </a:rPr>
              <a:t> – Contabilidad –  Tesorería</a:t>
            </a:r>
            <a:endParaRPr lang="es-CO" sz="1800" dirty="0">
              <a:solidFill>
                <a:schemeClr val="bg1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667000" y="2819400"/>
            <a:ext cx="715963" cy="615950"/>
            <a:chOff x="3155556" y="1289037"/>
            <a:chExt cx="212817" cy="616534"/>
          </a:xfrm>
        </p:grpSpPr>
        <p:sp>
          <p:nvSpPr>
            <p:cNvPr id="36" name="Right Arrow 35"/>
            <p:cNvSpPr>
              <a:spLocks noChangeArrowheads="1"/>
            </p:cNvSpPr>
            <p:nvPr/>
          </p:nvSpPr>
          <p:spPr bwMode="auto">
            <a:xfrm>
              <a:off x="3155556" y="1289037"/>
              <a:ext cx="212817" cy="616534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1">
              <a:gsLst>
                <a:gs pos="0">
                  <a:srgbClr val="C0C0FF"/>
                </a:gs>
                <a:gs pos="100000">
                  <a:srgbClr val="A5A5EA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CO" sz="1800"/>
            </a:p>
          </p:txBody>
        </p:sp>
        <p:sp>
          <p:nvSpPr>
            <p:cNvPr id="37" name="Right Arrow 4"/>
            <p:cNvSpPr/>
            <p:nvPr/>
          </p:nvSpPr>
          <p:spPr>
            <a:xfrm rot="12604899">
              <a:off x="3159803" y="1397089"/>
              <a:ext cx="149113" cy="368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200"/>
            </a:p>
          </p:txBody>
        </p:sp>
      </p:grpSp>
      <p:sp>
        <p:nvSpPr>
          <p:cNvPr id="38" name="Rounded Rectangle 37"/>
          <p:cNvSpPr/>
          <p:nvPr/>
        </p:nvSpPr>
        <p:spPr bwMode="auto">
          <a:xfrm>
            <a:off x="3511550" y="2608263"/>
            <a:ext cx="2133600" cy="990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3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Sistema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Gestión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Pública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para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la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toma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decisiones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097338" y="3563938"/>
            <a:ext cx="962025" cy="962025"/>
            <a:chOff x="1600204" y="1498598"/>
            <a:chExt cx="961262" cy="961262"/>
          </a:xfrm>
        </p:grpSpPr>
        <p:sp>
          <p:nvSpPr>
            <p:cNvPr id="40" name="Plus 39"/>
            <p:cNvSpPr>
              <a:spLocks noChangeArrowheads="1"/>
            </p:cNvSpPr>
            <p:nvPr/>
          </p:nvSpPr>
          <p:spPr bwMode="auto">
            <a:xfrm>
              <a:off x="1600204" y="1498598"/>
              <a:ext cx="961262" cy="961262"/>
            </a:xfrm>
            <a:custGeom>
              <a:avLst/>
              <a:gdLst>
                <a:gd name="T0" fmla="*/ 833847 w 961262"/>
                <a:gd name="T1" fmla="*/ 480631 h 961262"/>
                <a:gd name="T2" fmla="*/ 480631 w 961262"/>
                <a:gd name="T3" fmla="*/ 833847 h 961262"/>
                <a:gd name="T4" fmla="*/ 127415 w 961262"/>
                <a:gd name="T5" fmla="*/ 480631 h 961262"/>
                <a:gd name="T6" fmla="*/ 480631 w 961262"/>
                <a:gd name="T7" fmla="*/ 127415 h 9612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7415 w 961262"/>
                <a:gd name="T13" fmla="*/ 367587 h 961262"/>
                <a:gd name="T14" fmla="*/ 833847 w 961262"/>
                <a:gd name="T15" fmla="*/ 593675 h 96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1262" h="961262">
                  <a:moveTo>
                    <a:pt x="127415" y="367587"/>
                  </a:moveTo>
                  <a:lnTo>
                    <a:pt x="367587" y="367587"/>
                  </a:lnTo>
                  <a:lnTo>
                    <a:pt x="367587" y="127415"/>
                  </a:lnTo>
                  <a:lnTo>
                    <a:pt x="593675" y="127415"/>
                  </a:lnTo>
                  <a:lnTo>
                    <a:pt x="593675" y="367587"/>
                  </a:lnTo>
                  <a:lnTo>
                    <a:pt x="833847" y="367587"/>
                  </a:lnTo>
                  <a:lnTo>
                    <a:pt x="833847" y="593675"/>
                  </a:lnTo>
                  <a:lnTo>
                    <a:pt x="593675" y="593675"/>
                  </a:lnTo>
                  <a:lnTo>
                    <a:pt x="593675" y="833847"/>
                  </a:lnTo>
                  <a:lnTo>
                    <a:pt x="367587" y="833847"/>
                  </a:lnTo>
                  <a:lnTo>
                    <a:pt x="367587" y="593675"/>
                  </a:lnTo>
                  <a:lnTo>
                    <a:pt x="127415" y="593675"/>
                  </a:lnTo>
                  <a:close/>
                </a:path>
              </a:pathLst>
            </a:custGeom>
            <a:gradFill rotWithShape="1">
              <a:gsLst>
                <a:gs pos="0">
                  <a:srgbClr val="C0C0FF"/>
                </a:gs>
                <a:gs pos="100000">
                  <a:srgbClr val="A5A5EA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CO" sz="1800"/>
            </a:p>
          </p:txBody>
        </p:sp>
        <p:sp>
          <p:nvSpPr>
            <p:cNvPr id="41" name="Plus 4"/>
            <p:cNvSpPr/>
            <p:nvPr/>
          </p:nvSpPr>
          <p:spPr>
            <a:xfrm>
              <a:off x="1727103" y="1866606"/>
              <a:ext cx="707463" cy="225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200"/>
            </a:p>
          </p:txBody>
        </p:sp>
      </p:grpSp>
      <p:sp>
        <p:nvSpPr>
          <p:cNvPr id="42" name="Rounded Rectangle 41"/>
          <p:cNvSpPr/>
          <p:nvPr/>
        </p:nvSpPr>
        <p:spPr bwMode="auto">
          <a:xfrm>
            <a:off x="3511550" y="4554538"/>
            <a:ext cx="2133600" cy="990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3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SUIFP / SPI</a:t>
            </a:r>
          </a:p>
        </p:txBody>
      </p:sp>
      <p:sp>
        <p:nvSpPr>
          <p:cNvPr id="43" name="Equal 42"/>
          <p:cNvSpPr/>
          <p:nvPr/>
        </p:nvSpPr>
        <p:spPr bwMode="auto">
          <a:xfrm>
            <a:off x="5795963" y="4679950"/>
            <a:ext cx="763587" cy="712788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44" name="Rounded Rectangle 43"/>
          <p:cNvSpPr/>
          <p:nvPr/>
        </p:nvSpPr>
        <p:spPr bwMode="auto">
          <a:xfrm>
            <a:off x="6705600" y="4537075"/>
            <a:ext cx="2133600" cy="990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ct val="93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Información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Consolidada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para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la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toma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Calibri" pitchFamily="34" charset="0"/>
              </a:rPr>
              <a:t>decisiones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Right Arrow 4"/>
          <p:cNvSpPr/>
          <p:nvPr/>
        </p:nvSpPr>
        <p:spPr>
          <a:xfrm rot="12604899">
            <a:off x="7716838" y="5195888"/>
            <a:ext cx="147637" cy="3698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20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7"/>
          <a:stretch>
            <a:fillRect/>
          </a:stretch>
        </p:blipFill>
        <p:spPr bwMode="auto">
          <a:xfrm>
            <a:off x="2786050" y="4643446"/>
            <a:ext cx="1057306" cy="827081"/>
          </a:xfrm>
          <a:prstGeom prst="rect">
            <a:avLst/>
          </a:prstGeom>
          <a:solidFill>
            <a:srgbClr val="00CC99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1101707" cy="7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http://sinergia.dnp.gov.co/SISMEG/app_images/Que_es_Sisme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357826"/>
            <a:ext cx="1422490" cy="89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857628"/>
            <a:ext cx="1773398" cy="77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27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0422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42" grpId="0" animBg="1"/>
      <p:bldP spid="43" grpId="0" animBg="1"/>
      <p:bldP spid="44" grpId="0" animBg="1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>
            <a:spLocks noChangeArrowheads="1"/>
          </p:cNvSpPr>
          <p:nvPr/>
        </p:nvSpPr>
        <p:spPr bwMode="auto">
          <a:xfrm>
            <a:off x="4499992" y="188640"/>
            <a:ext cx="4572000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</a:rPr>
              <a:t>Portal de Transparencia Económica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28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8 Imagen" descr="Portal 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04456" cy="30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915816" y="1178749"/>
            <a:ext cx="3637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  <a:hlinkClick r:id="rId3"/>
              </a:rPr>
              <a:t>www.pte.gov.co</a:t>
            </a:r>
            <a:endParaRPr lang="es-CO" sz="2800" b="1" dirty="0">
              <a:latin typeface="Calibri" pitchFamily="34" charset="0"/>
            </a:endParaRPr>
          </a:p>
          <a:p>
            <a:pPr algn="ctr"/>
            <a:endParaRPr lang="es-CO" sz="2800" b="1" dirty="0">
              <a:latin typeface="Calibri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08" y="2276872"/>
            <a:ext cx="4290477" cy="31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>
            <a:spLocks noChangeArrowheads="1"/>
          </p:cNvSpPr>
          <p:nvPr/>
        </p:nvSpPr>
        <p:spPr bwMode="auto">
          <a:xfrm>
            <a:off x="4572000" y="-27384"/>
            <a:ext cx="4572000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</a:rPr>
              <a:t>Portal de Transparencia Económica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29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60370" cy="54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1043444"/>
              </p:ext>
            </p:extLst>
          </p:nvPr>
        </p:nvGraphicFramePr>
        <p:xfrm>
          <a:off x="1524000" y="1124744"/>
          <a:ext cx="6720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37661" y="118373"/>
            <a:ext cx="131253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Calibri" pitchFamily="34" charset="0"/>
                <a:cs typeface="Arial Narrow"/>
              </a:rPr>
              <a:t>Agenda</a:t>
            </a:r>
            <a:endParaRPr lang="es-CO" sz="2800" b="1" dirty="0">
              <a:latin typeface="Calibri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828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>
            <a:spLocks noChangeArrowheads="1"/>
          </p:cNvSpPr>
          <p:nvPr/>
        </p:nvSpPr>
        <p:spPr bwMode="auto">
          <a:xfrm>
            <a:off x="4536504" y="26621"/>
            <a:ext cx="4572000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</a:rPr>
              <a:t>Portal de Transparencia Económica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30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1"/>
            <a:ext cx="4392487" cy="261043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38" y="908721"/>
            <a:ext cx="4290159" cy="259228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25" y="3677454"/>
            <a:ext cx="4248472" cy="259254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4" y="3744642"/>
            <a:ext cx="4290159" cy="24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59613" y="6237288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E5DB73-89B3-42CA-A8A6-656BE87FDD43}" type="slidenum">
              <a:rPr lang="es-ES_tradnl" smtClean="0"/>
              <a:pPr>
                <a:defRPr/>
              </a:pPr>
              <a:t>31</a:t>
            </a:fld>
            <a:endParaRPr lang="es-ES_tradnl" dirty="0"/>
          </a:p>
        </p:txBody>
      </p:sp>
      <p:graphicFrame>
        <p:nvGraphicFramePr>
          <p:cNvPr id="17" name="12 Marcador de contenido"/>
          <p:cNvGraphicFramePr>
            <a:graphicFrameLocks/>
          </p:cNvGraphicFramePr>
          <p:nvPr/>
        </p:nvGraphicFramePr>
        <p:xfrm>
          <a:off x="755576" y="3291296"/>
          <a:ext cx="7632848" cy="143405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12515"/>
                <a:gridCol w="812515"/>
                <a:gridCol w="757427"/>
                <a:gridCol w="661029"/>
                <a:gridCol w="815956"/>
                <a:gridCol w="812515"/>
                <a:gridCol w="784970"/>
                <a:gridCol w="866968"/>
                <a:gridCol w="688923"/>
                <a:gridCol w="620030"/>
              </a:tblGrid>
              <a:tr h="69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s-CO" sz="1100" u="none" strike="noStrike" kern="1200" dirty="0" smtClean="0">
                          <a:latin typeface="Calibri" pitchFamily="34" charset="0"/>
                          <a:cs typeface="Arial" pitchFamily="34" charset="0"/>
                        </a:rPr>
                        <a:t>Objetivo específico 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Clasificación </a:t>
                      </a:r>
                      <a:r>
                        <a:rPr lang="es-CO" sz="1100" u="none" strike="noStrike" dirty="0" smtClean="0">
                          <a:latin typeface="Calibri" pitchFamily="34" charset="0"/>
                          <a:cs typeface="Arial" pitchFamily="34" charset="0"/>
                        </a:rPr>
                        <a:t>CPC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Cantidad </a:t>
                      </a:r>
                      <a:r>
                        <a:rPr lang="es-CO" sz="1100" u="none" strike="noStrike" kern="1200" dirty="0">
                          <a:latin typeface="Calibri" pitchFamily="34" charset="0"/>
                          <a:cs typeface="Arial" pitchFamily="34" charset="0"/>
                        </a:rPr>
                        <a:t>de </a:t>
                      </a:r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producto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Costos por producto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Clasificación CIIU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Clasificación funcional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Costos por actividad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Clasificación económica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Cantidad de insumos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Costos por insumo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83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s-CO" sz="12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2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O" sz="1100" u="none" strike="noStrike" dirty="0"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29" name="17 Rectángulo"/>
          <p:cNvSpPr>
            <a:spLocks noChangeArrowheads="1"/>
          </p:cNvSpPr>
          <p:nvPr/>
        </p:nvSpPr>
        <p:spPr bwMode="auto">
          <a:xfrm>
            <a:off x="611188" y="2133600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CO" sz="1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Matriz Básica de la cadena de valor del proceso de servicio (proyecto u operación recurrente)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227763" y="2773363"/>
            <a:ext cx="2160587" cy="425450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prstClr val="black"/>
                </a:solidFill>
                <a:latin typeface="Calibri"/>
              </a:rPr>
              <a:t>Insumos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547813" y="2773363"/>
            <a:ext cx="2232025" cy="425450"/>
          </a:xfrm>
          <a:prstGeom prst="round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</a:rPr>
              <a:t>Productos</a:t>
            </a:r>
          </a:p>
        </p:txBody>
      </p:sp>
      <p:sp>
        <p:nvSpPr>
          <p:cNvPr id="21" name="20 Flecha izquierda"/>
          <p:cNvSpPr/>
          <p:nvPr/>
        </p:nvSpPr>
        <p:spPr>
          <a:xfrm flipH="1">
            <a:off x="3851275" y="2701925"/>
            <a:ext cx="2305050" cy="576263"/>
          </a:xfrm>
          <a:prstGeom prst="leftArrow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</a:rPr>
              <a:t>Actividades</a:t>
            </a:r>
          </a:p>
        </p:txBody>
      </p:sp>
      <p:sp>
        <p:nvSpPr>
          <p:cNvPr id="26633" name="21 Rectángulo"/>
          <p:cNvSpPr>
            <a:spLocks noChangeArrowheads="1"/>
          </p:cNvSpPr>
          <p:nvPr/>
        </p:nvSpPr>
        <p:spPr bwMode="auto">
          <a:xfrm>
            <a:off x="684213" y="4933950"/>
            <a:ext cx="467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CO" sz="9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 CPC: Clasificación Central de Productos</a:t>
            </a:r>
          </a:p>
          <a:p>
            <a:pPr eaLnBrk="1" hangingPunct="1"/>
            <a:r>
              <a:rPr lang="es-CO" sz="9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 CIIU: Clasificación Industrial Internacional Uniforme (actividades)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900113" y="5581650"/>
            <a:ext cx="7488237" cy="83099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CO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Se basa en la estructura de </a:t>
            </a:r>
            <a:r>
              <a:rPr lang="es-CO" sz="1200" b="1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Marco Lógico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CO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CO" sz="1200" b="1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Estructura </a:t>
            </a:r>
            <a:r>
              <a:rPr lang="es-CO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información de desempeño del proceso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CO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Permite vincular los </a:t>
            </a:r>
            <a:r>
              <a:rPr lang="es-CO" sz="1200" b="1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costos</a:t>
            </a:r>
            <a:r>
              <a:rPr lang="es-CO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al análisis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CO" sz="1200" kern="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Favorece </a:t>
            </a:r>
            <a:r>
              <a:rPr lang="es-CO" sz="1200" b="1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verificación de calidad </a:t>
            </a:r>
            <a:r>
              <a:rPr lang="es-CO" sz="1200" kern="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de la información reportada (Correlativa CPC-CIIU) </a:t>
            </a:r>
            <a:endParaRPr lang="es-ES" sz="1200" kern="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15900" y="901700"/>
            <a:ext cx="8748713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CO" sz="2000" dirty="0">
                <a:latin typeface="+mn-lt"/>
              </a:rPr>
              <a:t> La DGPPN busca mediante el proyecto de costos unitarios identificar procesos de servicio (bienes y servicios), unidad básica para mediciones de desempeño presupuestal.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91067" y="228046"/>
            <a:ext cx="4367213" cy="52176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s-CO" dirty="0"/>
              <a:t>Banco de Costos Unitarios</a:t>
            </a:r>
            <a:endParaRPr lang="es-ES" dirty="0"/>
          </a:p>
        </p:txBody>
      </p:sp>
      <p:sp>
        <p:nvSpPr>
          <p:cNvPr id="12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31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2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0"/>
            <a:ext cx="5619750" cy="1209675"/>
          </a:xfrm>
          <a:prstGeom prst="rect">
            <a:avLst/>
          </a:prstGeom>
          <a:noFill/>
        </p:spPr>
      </p:pic>
      <p:pic>
        <p:nvPicPr>
          <p:cNvPr id="16386" name="Picture 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14001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0" y="1123950"/>
            <a:ext cx="990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1600" y="1106488"/>
            <a:ext cx="14001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1775" y="1106488"/>
            <a:ext cx="13811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2900" y="1106488"/>
            <a:ext cx="1123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6850" y="1106488"/>
            <a:ext cx="12858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850" y="2589213"/>
            <a:ext cx="11811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31950" y="2589213"/>
            <a:ext cx="1571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3575" y="2598738"/>
            <a:ext cx="990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94175" y="2546350"/>
            <a:ext cx="1257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65750" y="2579688"/>
            <a:ext cx="10382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78575" y="2605088"/>
            <a:ext cx="1095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69175" y="2633663"/>
            <a:ext cx="11715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0838" y="3856038"/>
            <a:ext cx="1133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04950" y="3856038"/>
            <a:ext cx="1000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39975" y="3856038"/>
            <a:ext cx="1066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406775" y="3846513"/>
            <a:ext cx="790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048125" y="3846513"/>
            <a:ext cx="1047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191125" y="3846513"/>
            <a:ext cx="11811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02388" y="3846513"/>
            <a:ext cx="1047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4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450138" y="3846513"/>
            <a:ext cx="11811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5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60363" y="5175250"/>
            <a:ext cx="1009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249363" y="5189538"/>
            <a:ext cx="2066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7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406775" y="5172075"/>
            <a:ext cx="933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8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197350" y="5172075"/>
            <a:ext cx="1295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9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422900" y="5172075"/>
            <a:ext cx="1352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30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670675" y="5181600"/>
            <a:ext cx="1038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1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708900" y="5275263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484438" y="258763"/>
            <a:ext cx="4048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812088" y="1196975"/>
            <a:ext cx="971550" cy="149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59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258763"/>
            <a:ext cx="4048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019925" y="884238"/>
            <a:ext cx="1439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Sector Vivienda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188" y="1263650"/>
          <a:ext cx="8064894" cy="5118049"/>
        </p:xfrm>
        <a:graphic>
          <a:graphicData uri="http://schemas.openxmlformats.org/drawingml/2006/table">
            <a:tbl>
              <a:tblPr/>
              <a:tblGrid>
                <a:gridCol w="1584174"/>
                <a:gridCol w="1872208"/>
                <a:gridCol w="1224136"/>
                <a:gridCol w="1019941"/>
                <a:gridCol w="1140299"/>
                <a:gridCol w="1224136"/>
              </a:tblGrid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Detalle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¿Cuál es la cifra?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¿En que unidad de medida?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¿A qué periodo se refiere la cifra?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¿Tiene Sustento Legal?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 vivienda.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Rural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8.569.600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vivienda usada.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Rural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8.569.600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Vivienda.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Rural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11.247.600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de Vivienda Nueva.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Rural Población en General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10.176.400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Vivienda.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Rural Población en General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7.498.400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2010.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 vivienda.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Rural Población en situación de desastre, calamidad o emergencia.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11.247.600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2011.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vivienda usada.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Rural Población en situación de desastre, calamidad o emergencia.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11.247.600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2012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de Vivienda.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Rural Población en situación de desastre, calamidad o emergencia.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8.569.600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1160 de 2013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Vivienda Nueva.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Urbano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16.068.000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4729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Vivienda Usada.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Urbano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16.068.000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4729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en sitio propio.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Urbano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16.068.000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4729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Mejoramiento Vivienda.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Urbano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8.034.000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4729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Arrendamiento de Vivienda.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Familiar de Vivienda Urbano Población Desplazada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6.695.000 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Anual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Decreto 4729 de 2010</a:t>
                      </a:r>
                    </a:p>
                  </a:txBody>
                  <a:tcPr marL="5143" marR="5143" marT="5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56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8688" y="188913"/>
            <a:ext cx="923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50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9 Marcador de texto"/>
          <p:cNvSpPr txBox="1">
            <a:spLocks/>
          </p:cNvSpPr>
          <p:nvPr/>
        </p:nvSpPr>
        <p:spPr bwMode="auto">
          <a:xfrm>
            <a:off x="4610130" y="1000108"/>
            <a:ext cx="42481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es-CO" dirty="0" smtClean="0">
                <a:latin typeface="Calibri" pitchFamily="34" charset="0"/>
              </a:rPr>
              <a:t>Interacción entre autoridades presupuestarias </a:t>
            </a:r>
            <a:r>
              <a:rPr lang="es-CO" dirty="0">
                <a:latin typeface="Calibri" pitchFamily="34" charset="0"/>
              </a:rPr>
              <a:t>y </a:t>
            </a:r>
            <a:r>
              <a:rPr lang="es-CO" dirty="0" smtClean="0">
                <a:latin typeface="Calibri" pitchFamily="34" charset="0"/>
              </a:rPr>
              <a:t>Ejecutores </a:t>
            </a:r>
            <a:r>
              <a:rPr lang="es-CO" dirty="0">
                <a:latin typeface="Calibri" pitchFamily="34" charset="0"/>
              </a:rPr>
              <a:t>del </a:t>
            </a:r>
            <a:r>
              <a:rPr lang="es-CO" dirty="0" smtClean="0">
                <a:latin typeface="Calibri" pitchFamily="34" charset="0"/>
              </a:rPr>
              <a:t>PGN, mediante </a:t>
            </a:r>
            <a:r>
              <a:rPr lang="es-CO" dirty="0">
                <a:latin typeface="Calibri" pitchFamily="34" charset="0"/>
              </a:rPr>
              <a:t>la comunicación fluida entre los </a:t>
            </a:r>
            <a:r>
              <a:rPr lang="es-CO" dirty="0" smtClean="0">
                <a:latin typeface="Calibri" pitchFamily="34" charset="0"/>
              </a:rPr>
              <a:t>actores, </a:t>
            </a:r>
            <a:r>
              <a:rPr lang="es-CO" dirty="0">
                <a:latin typeface="Calibri" pitchFamily="34" charset="0"/>
              </a:rPr>
              <a:t>el debate sobre temas </a:t>
            </a:r>
            <a:r>
              <a:rPr lang="es-CO" dirty="0" smtClean="0">
                <a:latin typeface="Calibri" pitchFamily="34" charset="0"/>
              </a:rPr>
              <a:t>presupuestales, consulta </a:t>
            </a:r>
            <a:r>
              <a:rPr lang="es-CO" dirty="0">
                <a:latin typeface="Calibri" pitchFamily="34" charset="0"/>
              </a:rPr>
              <a:t>sobre procesos y procedimientos presupuestarios, la participación en eventos de capacitación y discusión de decisiones sobre temas de gestión pública, entre otras. 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es-CO" dirty="0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es-CO" dirty="0">
                <a:latin typeface="Calibri" pitchFamily="34" charset="0"/>
              </a:rPr>
              <a:t>Se publicarán periódicamente noticias de interés para los miembros, en diferentes formatos (fotos, grabaciones, videos) y también se dispondrá de grupos y contenidos en diferentes redes sociales. Todo ello para mantener informada a la comunidad de gestores públicos del orden nacional en los temas relacionados con su quehacer.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41166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363195" y="188913"/>
            <a:ext cx="4749955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s-CO" dirty="0"/>
              <a:t>Red de Gestión Presupuestaria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34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33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Subtítulo"/>
          <p:cNvSpPr txBox="1">
            <a:spLocks/>
          </p:cNvSpPr>
          <p:nvPr/>
        </p:nvSpPr>
        <p:spPr bwMode="auto">
          <a:xfrm>
            <a:off x="179388" y="836613"/>
            <a:ext cx="835342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Aft>
                <a:spcPts val="300"/>
              </a:spcAft>
            </a:pPr>
            <a:r>
              <a:rPr lang="es-CO" sz="2800" b="1" dirty="0">
                <a:solidFill>
                  <a:srgbClr val="3366FF"/>
                </a:solidFill>
                <a:latin typeface="Calibri" pitchFamily="34" charset="0"/>
                <a:cs typeface="Arial" charset="0"/>
              </a:rPr>
              <a:t>Cambios en las oficinas de presupuestos</a:t>
            </a:r>
          </a:p>
          <a:p>
            <a:pPr marL="514350" indent="-514350">
              <a:spcAft>
                <a:spcPts val="1200"/>
              </a:spcAft>
            </a:pPr>
            <a:endParaRPr lang="es-CO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514350" indent="-514350">
              <a:spcAft>
                <a:spcPts val="600"/>
              </a:spcAft>
            </a:pPr>
            <a:r>
              <a:rPr lang="es-CO" sz="20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Pasar de:	           A:</a:t>
            </a:r>
          </a:p>
          <a:p>
            <a:pPr marL="514350" indent="-514350">
              <a:spcAft>
                <a:spcPts val="300"/>
              </a:spcAft>
            </a:pPr>
            <a:endParaRPr lang="es-CO" sz="2000" dirty="0">
              <a:latin typeface="Calibri" pitchFamily="34" charset="0"/>
              <a:cs typeface="Arial" charset="0"/>
            </a:endParaRPr>
          </a:p>
          <a:p>
            <a:pPr marL="514350" indent="-514350">
              <a:spcAft>
                <a:spcPts val="300"/>
              </a:spcAft>
            </a:pPr>
            <a:endParaRPr lang="es-CO" sz="2000" dirty="0">
              <a:latin typeface="Calibri" pitchFamily="34" charset="0"/>
              <a:cs typeface="Arial" charset="0"/>
            </a:endParaRPr>
          </a:p>
          <a:p>
            <a:pPr marL="514350" indent="-514350"/>
            <a:r>
              <a:rPr lang="es-CO" sz="2000" dirty="0">
                <a:latin typeface="Calibri" pitchFamily="34" charset="0"/>
                <a:cs typeface="Arial" charset="0"/>
              </a:rPr>
              <a:t>Control </a:t>
            </a:r>
          </a:p>
          <a:p>
            <a:pPr marL="514350" indent="-514350">
              <a:spcAft>
                <a:spcPts val="300"/>
              </a:spcAft>
            </a:pPr>
            <a:r>
              <a:rPr lang="es-CO" sz="2000" dirty="0">
                <a:latin typeface="Calibri" pitchFamily="34" charset="0"/>
                <a:cs typeface="Arial" charset="0"/>
              </a:rPr>
              <a:t>centralizado </a:t>
            </a:r>
            <a:endParaRPr lang="es-CO" sz="2000" dirty="0"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514350" indent="-514350">
              <a:spcAft>
                <a:spcPts val="300"/>
              </a:spcAft>
            </a:pPr>
            <a:endParaRPr lang="es-CO" sz="2000" dirty="0"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514350" indent="-514350">
              <a:spcAft>
                <a:spcPts val="300"/>
              </a:spcAft>
            </a:pPr>
            <a:endParaRPr lang="es-CO" sz="2000" dirty="0"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514350" indent="-514350">
              <a:spcAft>
                <a:spcPts val="300"/>
              </a:spcAft>
            </a:pPr>
            <a:endParaRPr lang="es-CO" sz="2000" dirty="0"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514350" indent="-514350">
              <a:spcAft>
                <a:spcPts val="300"/>
              </a:spcAft>
            </a:pPr>
            <a:endParaRPr lang="es-CO" sz="2000" dirty="0"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514350" indent="-514350"/>
            <a:r>
              <a:rPr lang="es-CO" sz="2000" dirty="0">
                <a:latin typeface="Calibri" pitchFamily="34" charset="0"/>
                <a:cs typeface="Arial" charset="0"/>
                <a:sym typeface="Wingdings" pitchFamily="2" charset="2"/>
              </a:rPr>
              <a:t>Administración </a:t>
            </a:r>
          </a:p>
          <a:p>
            <a:pPr marL="514350" indent="-514350"/>
            <a:r>
              <a:rPr lang="es-CO" sz="2000" dirty="0">
                <a:latin typeface="Calibri" pitchFamily="34" charset="0"/>
                <a:cs typeface="Arial" charset="0"/>
                <a:sym typeface="Wingdings" pitchFamily="2" charset="2"/>
              </a:rPr>
              <a:t>de controles y </a:t>
            </a:r>
          </a:p>
          <a:p>
            <a:pPr marL="514350" indent="-514350">
              <a:spcAft>
                <a:spcPts val="300"/>
              </a:spcAft>
            </a:pPr>
            <a:r>
              <a:rPr lang="es-CO" sz="2000" dirty="0">
                <a:latin typeface="Calibri" pitchFamily="34" charset="0"/>
                <a:cs typeface="Arial" charset="0"/>
                <a:sym typeface="Wingdings" pitchFamily="2" charset="2"/>
              </a:rPr>
              <a:t>trámites </a:t>
            </a:r>
          </a:p>
          <a:p>
            <a:pPr marL="514350" indent="-514350">
              <a:spcAft>
                <a:spcPts val="300"/>
              </a:spcAft>
            </a:pPr>
            <a:endParaRPr lang="es-CO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71775" y="2133600"/>
            <a:ext cx="604837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s-CO" sz="2000" dirty="0">
                <a:latin typeface="+mn-lt"/>
              </a:rPr>
              <a:t>Mayor autonomía para las entidades, </a:t>
            </a:r>
            <a:r>
              <a:rPr lang="es-CO" sz="2000" b="1" i="1" dirty="0">
                <a:latin typeface="+mn-lt"/>
              </a:rPr>
              <a:t>pero</a:t>
            </a:r>
            <a:r>
              <a:rPr lang="es-CO" sz="2000" dirty="0">
                <a:latin typeface="+mn-lt"/>
              </a:rPr>
              <a:t>:</a:t>
            </a:r>
          </a:p>
          <a:p>
            <a:pPr marL="719138" lvl="1" indent="-261938"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es-CO" sz="2000" dirty="0">
                <a:latin typeface="+mn-lt"/>
              </a:rPr>
              <a:t>Garantizando disciplina fiscal</a:t>
            </a:r>
          </a:p>
          <a:p>
            <a:pPr marL="719138" lvl="1" indent="-261938"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es-CO" sz="2000" dirty="0">
                <a:latin typeface="+mn-lt"/>
              </a:rPr>
              <a:t>Asignando recursos eficientemente de acuerdo con prioridades de política</a:t>
            </a:r>
          </a:p>
          <a:p>
            <a:pPr marL="719138" lvl="1" indent="-261938"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es-CO" sz="2000" dirty="0">
                <a:latin typeface="+mn-lt"/>
              </a:rPr>
              <a:t>Promoviendo eficiencia operacional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736850" y="4005263"/>
            <a:ext cx="640715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CO" sz="2000" dirty="0">
                <a:latin typeface="+mj-lt"/>
              </a:rPr>
              <a:t>Análisis </a:t>
            </a:r>
          </a:p>
          <a:p>
            <a:pPr marL="179388" indent="-179388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CO" sz="2000" dirty="0">
                <a:latin typeface="+mj-lt"/>
              </a:rPr>
              <a:t>Asesoría y cooperación técnica a las entidades</a:t>
            </a:r>
          </a:p>
          <a:p>
            <a:pPr marL="179388" indent="-179388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CO" sz="2000" dirty="0">
                <a:latin typeface="+mj-lt"/>
              </a:rPr>
              <a:t>Promoción de más y mejor monitoreo y evaluación en las entidades</a:t>
            </a:r>
          </a:p>
          <a:p>
            <a:pPr marL="179388" indent="-179388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CO" sz="2000" dirty="0">
                <a:latin typeface="+mj-lt"/>
                <a:hlinkClick r:id="rId2" action="ppaction://hlinkpres?slideindex=1&amp;slidetitle="/>
              </a:rPr>
              <a:t>Nuevas metodologías para rendición de cuentas</a:t>
            </a:r>
          </a:p>
          <a:p>
            <a:pPr marL="179388" indent="-179388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s-CO" sz="2000" dirty="0">
                <a:latin typeface="+mj-lt"/>
                <a:hlinkClick r:id="rId2" action="ppaction://hlinkpres?slideindex=1&amp;slidetitle="/>
              </a:rPr>
              <a:t>Integración de información presupuestal con información de </a:t>
            </a:r>
            <a:r>
              <a:rPr lang="es-CO" sz="2000" dirty="0" smtClean="0">
                <a:latin typeface="+mj-lt"/>
                <a:hlinkClick r:id="rId2" action="ppaction://hlinkpres?slideindex=1&amp;slidetitle="/>
              </a:rPr>
              <a:t>desempeño</a:t>
            </a:r>
            <a:endParaRPr lang="es-CO" sz="2000" dirty="0">
              <a:latin typeface="+mj-lt"/>
            </a:endParaRPr>
          </a:p>
        </p:txBody>
      </p:sp>
      <p:cxnSp>
        <p:nvCxnSpPr>
          <p:cNvPr id="14341" name="8 Conector recto"/>
          <p:cNvCxnSpPr>
            <a:cxnSpLocks noChangeShapeType="1"/>
          </p:cNvCxnSpPr>
          <p:nvPr/>
        </p:nvCxnSpPr>
        <p:spPr bwMode="auto">
          <a:xfrm>
            <a:off x="2484438" y="2373313"/>
            <a:ext cx="0" cy="3935412"/>
          </a:xfrm>
          <a:prstGeom prst="line">
            <a:avLst/>
          </a:prstGeom>
          <a:noFill/>
          <a:ln w="4127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4342" name="13 Flecha derecha"/>
          <p:cNvSpPr>
            <a:spLocks noChangeArrowheads="1"/>
          </p:cNvSpPr>
          <p:nvPr/>
        </p:nvSpPr>
        <p:spPr bwMode="auto">
          <a:xfrm>
            <a:off x="1835150" y="2924175"/>
            <a:ext cx="936625" cy="360363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14343" name="14 Conector recto"/>
          <p:cNvCxnSpPr>
            <a:cxnSpLocks noChangeShapeType="1"/>
          </p:cNvCxnSpPr>
          <p:nvPr/>
        </p:nvCxnSpPr>
        <p:spPr bwMode="auto">
          <a:xfrm>
            <a:off x="468313" y="4005263"/>
            <a:ext cx="8064500" cy="0"/>
          </a:xfrm>
          <a:prstGeom prst="line">
            <a:avLst/>
          </a:prstGeom>
          <a:noFill/>
          <a:ln w="4127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4344" name="18 Flecha derecha"/>
          <p:cNvSpPr>
            <a:spLocks noChangeArrowheads="1"/>
          </p:cNvSpPr>
          <p:nvPr/>
        </p:nvSpPr>
        <p:spPr bwMode="auto">
          <a:xfrm>
            <a:off x="1908175" y="5157788"/>
            <a:ext cx="935038" cy="358775"/>
          </a:xfrm>
          <a:prstGeom prst="rightArrow">
            <a:avLst>
              <a:gd name="adj1" fmla="val 50000"/>
              <a:gd name="adj2" fmla="val 50121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5072066" y="230586"/>
            <a:ext cx="378621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 smtClean="0"/>
              <a:t>Ajuste </a:t>
            </a:r>
            <a:r>
              <a:rPr lang="es-CO" dirty="0"/>
              <a:t>Organizacional</a:t>
            </a: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35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46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228600" y="1295400"/>
            <a:ext cx="8686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000" b="1">
                <a:solidFill>
                  <a:srgbClr val="262699"/>
                </a:solidFill>
                <a:latin typeface="+mj-lt"/>
              </a:rPr>
              <a:t>Hacer del presupuesto una herramienta de comunicación entre el gobernante y sus gobernados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86000"/>
          <a:ext cx="3810000" cy="3846195"/>
        </p:xfrm>
        <a:graphic>
          <a:graphicData uri="http://schemas.openxmlformats.org/drawingml/2006/table">
            <a:tbl>
              <a:tblPr/>
              <a:tblGrid>
                <a:gridCol w="1676400"/>
                <a:gridCol w="2133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Tipo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de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Gasto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Subtipo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de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Gasto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01.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Infraestructura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Propio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del Sector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Administrativa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02.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Dotación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Propio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del Sector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Administrativa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0350" marR="0" lvl="0" indent="-260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03.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Recurso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Humano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Divulgación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Protección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0350" marR="0" lvl="0" indent="-260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04.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Investigación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y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Estudios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Investigación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Básica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Estudios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Levantamiento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info.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Actualización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Info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0350" marR="0" lvl="0" indent="-260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05.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Admon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. del Estado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Asistencia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Técnica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Apoyo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a la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gestión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Org.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Institucional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60350" marR="0" lvl="0" indent="-260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06.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Subsidios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y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Operaciones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Financieras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Créditos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Transferencias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99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Capitalización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4724400" y="2327275"/>
            <a:ext cx="609600" cy="3810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dirty="0"/>
          </a:p>
        </p:txBody>
      </p:sp>
      <p:sp>
        <p:nvSpPr>
          <p:cNvPr id="13343" name="TextBox 5"/>
          <p:cNvSpPr txBox="1">
            <a:spLocks noChangeArrowheads="1"/>
          </p:cNvSpPr>
          <p:nvPr/>
        </p:nvSpPr>
        <p:spPr bwMode="auto">
          <a:xfrm>
            <a:off x="5638800" y="2209800"/>
            <a:ext cx="2971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4150" indent="-184150" algn="ctr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000" dirty="0">
                <a:solidFill>
                  <a:srgbClr val="262699"/>
                </a:solidFill>
                <a:latin typeface="+mj-lt"/>
              </a:rPr>
              <a:t>¿</a:t>
            </a:r>
            <a:r>
              <a:rPr lang="es-CO" sz="2000" b="1" dirty="0">
                <a:solidFill>
                  <a:srgbClr val="262699"/>
                </a:solidFill>
                <a:latin typeface="+mj-lt"/>
              </a:rPr>
              <a:t>En qué </a:t>
            </a:r>
            <a:r>
              <a:rPr lang="es-CO" sz="2000" dirty="0">
                <a:solidFill>
                  <a:srgbClr val="262699"/>
                </a:solidFill>
                <a:latin typeface="+mj-lt"/>
              </a:rPr>
              <a:t>se gasta?</a:t>
            </a:r>
            <a:endParaRPr lang="es-CO" sz="2000" i="1" dirty="0">
              <a:solidFill>
                <a:srgbClr val="262699"/>
              </a:solidFill>
              <a:latin typeface="+mj-lt"/>
            </a:endParaRPr>
          </a:p>
          <a:p>
            <a:pPr marL="184150" indent="-184150" algn="ctr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000" dirty="0">
                <a:solidFill>
                  <a:srgbClr val="262699"/>
                </a:solidFill>
                <a:latin typeface="+mj-lt"/>
              </a:rPr>
              <a:t>¿</a:t>
            </a:r>
            <a:r>
              <a:rPr lang="es-CO" sz="2000" b="1" dirty="0">
                <a:solidFill>
                  <a:srgbClr val="262699"/>
                </a:solidFill>
                <a:latin typeface="+mj-lt"/>
              </a:rPr>
              <a:t>Para qué </a:t>
            </a:r>
            <a:r>
              <a:rPr lang="es-CO" sz="2000" dirty="0">
                <a:solidFill>
                  <a:srgbClr val="262699"/>
                </a:solidFill>
                <a:latin typeface="+mj-lt"/>
              </a:rPr>
              <a:t>se gasta?</a:t>
            </a:r>
          </a:p>
          <a:p>
            <a:pPr marL="184150" indent="-184150" algn="ctr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000" dirty="0">
                <a:solidFill>
                  <a:srgbClr val="262699"/>
                </a:solidFill>
                <a:latin typeface="+mj-lt"/>
              </a:rPr>
              <a:t>¿</a:t>
            </a:r>
            <a:r>
              <a:rPr lang="es-CO" sz="2000" b="1" dirty="0">
                <a:solidFill>
                  <a:srgbClr val="262699"/>
                </a:solidFill>
                <a:latin typeface="+mj-lt"/>
              </a:rPr>
              <a:t>Para quién </a:t>
            </a:r>
            <a:r>
              <a:rPr lang="es-CO" sz="2000" dirty="0">
                <a:solidFill>
                  <a:srgbClr val="262699"/>
                </a:solidFill>
                <a:latin typeface="+mj-lt"/>
              </a:rPr>
              <a:t>se gasta?</a:t>
            </a:r>
          </a:p>
          <a:p>
            <a:pPr marL="184150" indent="-184150" algn="ctr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000" dirty="0">
                <a:solidFill>
                  <a:srgbClr val="262699"/>
                </a:solidFill>
                <a:latin typeface="+mj-lt"/>
              </a:rPr>
              <a:t>¿</a:t>
            </a:r>
            <a:r>
              <a:rPr lang="es-CO" sz="2000" b="1" dirty="0">
                <a:solidFill>
                  <a:srgbClr val="262699"/>
                </a:solidFill>
                <a:latin typeface="+mj-lt"/>
              </a:rPr>
              <a:t>Dónde </a:t>
            </a:r>
            <a:r>
              <a:rPr lang="es-CO" sz="2000" dirty="0">
                <a:solidFill>
                  <a:srgbClr val="262699"/>
                </a:solidFill>
                <a:latin typeface="+mj-lt"/>
              </a:rPr>
              <a:t>se gasta?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6834188" y="4200525"/>
            <a:ext cx="609600" cy="762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sp>
        <p:nvSpPr>
          <p:cNvPr id="13345" name="TextBox 7"/>
          <p:cNvSpPr txBox="1">
            <a:spLocks noChangeArrowheads="1"/>
          </p:cNvSpPr>
          <p:nvPr/>
        </p:nvSpPr>
        <p:spPr bwMode="auto">
          <a:xfrm>
            <a:off x="5656263" y="5338763"/>
            <a:ext cx="29718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200" b="1">
                <a:solidFill>
                  <a:srgbClr val="262699"/>
                </a:solidFill>
                <a:latin typeface="+mj-lt"/>
              </a:rPr>
              <a:t>Nueva Clasificación del Presupuesto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5072066" y="15143"/>
            <a:ext cx="378621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 smtClean="0"/>
              <a:t>Clasificación </a:t>
            </a:r>
            <a:r>
              <a:rPr lang="es-CO" dirty="0"/>
              <a:t>Presupuestal</a:t>
            </a: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36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529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Marcador de número de diapositiva"/>
          <p:cNvSpPr txBox="1">
            <a:spLocks/>
          </p:cNvSpPr>
          <p:nvPr/>
        </p:nvSpPr>
        <p:spPr>
          <a:xfrm>
            <a:off x="323528" y="6594013"/>
            <a:ext cx="2133600" cy="2159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D3FA15B-3A02-4EE7-B4D5-09A6932EF2FF}" type="slidenum">
              <a:rPr lang="es-ES" sz="1200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48510" y="6463208"/>
            <a:ext cx="3059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bg1"/>
                </a:solidFill>
              </a:rPr>
              <a:t>Fuente: DGPPN - MHCP</a:t>
            </a:r>
            <a:endParaRPr lang="es-CO" sz="1100" dirty="0">
              <a:solidFill>
                <a:schemeClr val="bg1"/>
              </a:solidFill>
            </a:endParaRPr>
          </a:p>
        </p:txBody>
      </p:sp>
      <p:pic>
        <p:nvPicPr>
          <p:cNvPr id="6" name="Picture 2" descr="D:\EDUARDO LA ROTTA OSORIO\TRABAJO\MINHACIENDA\SUB_DESARR_SOCIAL\VARIOS\PPT Presentacion BID - Abril 2013\Imagenes\HACIENDA-D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29"/>
            <a:ext cx="1707877" cy="8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:\EDUARDO LA ROTTA OSORIO\TRABAJO\MINHACIENDA\SUB_DESARR_SOCIAL\VARIOS\PPT Presentacion BID - Abril 2013\Imagenes\SALU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76880"/>
            <a:ext cx="1907703" cy="8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DUARDO LA ROTTA OSORIO\TRABAJO\MINHACIENDA\SUB_DESARR_SOCIAL\VARIOS\PPT Presentacion BID - Abril 2013\Imagenes\TRABAJO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45" y="5591634"/>
            <a:ext cx="1778535" cy="8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DUARDO LA ROTTA OSORIO\TRABAJO\MINHACIENDA\SUB_DESARR_SOCIAL\VARIOS\PPT Presentacion BID - Abril 2013\Imagenes\victimas-ayuda humanitar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5589240"/>
            <a:ext cx="1728191" cy="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EDUARDO LA ROTTA OSORIO\TRABAJO\MINHACIENDA\SUB_DESARR_SOCIAL\VARIOS\PPT Presentacion BID - Abril 2013\Imagenes\Ejerci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91636"/>
            <a:ext cx="2016224" cy="8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8872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CO" sz="2000" dirty="0" smtClean="0">
                <a:solidFill>
                  <a:schemeClr val="bg1"/>
                </a:solidFill>
                <a:latin typeface="+mj-lt"/>
              </a:rPr>
              <a:t>TOTAL de Gastos por Sector</a:t>
            </a:r>
            <a:endParaRPr lang="es-CO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48" y="3645024"/>
            <a:ext cx="876252" cy="19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56" y="3654794"/>
            <a:ext cx="1060188" cy="18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" y="1532586"/>
            <a:ext cx="1140251" cy="18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79" y="1554439"/>
            <a:ext cx="1089076" cy="19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86352"/>
            <a:ext cx="936104" cy="178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7143"/>
            <a:ext cx="958629" cy="19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97" y="3598117"/>
            <a:ext cx="1014667" cy="19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04" y="3586061"/>
            <a:ext cx="1183488" cy="20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54439"/>
            <a:ext cx="1166321" cy="197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52" y="3596822"/>
            <a:ext cx="1003464" cy="192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1123950" cy="18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95" y="1532586"/>
            <a:ext cx="962025" cy="19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0" y="3573016"/>
            <a:ext cx="1151872" cy="18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6196"/>
            <a:ext cx="963803" cy="18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1 Título"/>
          <p:cNvSpPr txBox="1">
            <a:spLocks/>
          </p:cNvSpPr>
          <p:nvPr/>
        </p:nvSpPr>
        <p:spPr>
          <a:xfrm>
            <a:off x="4240696" y="156388"/>
            <a:ext cx="489431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s-CO" dirty="0"/>
              <a:t>Transparencia</a:t>
            </a:r>
          </a:p>
        </p:txBody>
      </p:sp>
    </p:spTree>
    <p:extLst>
      <p:ext uri="{BB962C8B-B14F-4D97-AF65-F5344CB8AC3E}">
        <p14:creationId xmlns:p14="http://schemas.microsoft.com/office/powerpoint/2010/main" val="21268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Marcador de número de diapositiva"/>
          <p:cNvSpPr txBox="1">
            <a:spLocks/>
          </p:cNvSpPr>
          <p:nvPr/>
        </p:nvSpPr>
        <p:spPr>
          <a:xfrm>
            <a:off x="323528" y="6594013"/>
            <a:ext cx="2133600" cy="2159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D3FA15B-3A02-4EE7-B4D5-09A6932EF2FF}" type="slidenum">
              <a:rPr lang="es-ES" sz="1200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48510" y="6463208"/>
            <a:ext cx="3059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bg1"/>
                </a:solidFill>
              </a:rPr>
              <a:t>Fuente: DGPPN - MHCP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38" name="1 Título"/>
          <p:cNvSpPr txBox="1">
            <a:spLocks/>
          </p:cNvSpPr>
          <p:nvPr/>
        </p:nvSpPr>
        <p:spPr>
          <a:xfrm>
            <a:off x="4240696" y="156388"/>
            <a:ext cx="489431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s-CO" dirty="0"/>
              <a:t>Transparencia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0821"/>
            <a:ext cx="82581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" y="1748036"/>
            <a:ext cx="8286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" y="3980284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31" y="3170659"/>
            <a:ext cx="572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484340"/>
            <a:ext cx="8448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53" y="3141668"/>
            <a:ext cx="4229915" cy="106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908720"/>
            <a:ext cx="7848872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>
                <a:solidFill>
                  <a:schemeClr val="bg1"/>
                </a:solidFill>
                <a:latin typeface="+mj-lt"/>
              </a:rPr>
              <a:t>Impacto del Presupuesto</a:t>
            </a:r>
            <a:endParaRPr lang="es-CO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1508"/>
            <a:ext cx="4511291" cy="10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7532"/>
            <a:ext cx="4136543" cy="9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" y="2939356"/>
            <a:ext cx="3404066" cy="9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7" y="4094095"/>
            <a:ext cx="3648453" cy="9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764"/>
            <a:ext cx="33813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58" y="4907632"/>
            <a:ext cx="3371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240696" y="156388"/>
            <a:ext cx="489431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s-CO" dirty="0"/>
              <a:t>Transparencia</a:t>
            </a:r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39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8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6600" y="1413520"/>
            <a:ext cx="2667000" cy="2591544"/>
          </a:xfrm>
          <a:prstGeom prst="rect">
            <a:avLst/>
          </a:prstGeom>
          <a:solidFill>
            <a:srgbClr val="000080"/>
          </a:solidFill>
          <a:ln w="6350">
            <a:solidFill>
              <a:srgbClr val="0033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Artículo 339</a:t>
            </a: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dirty="0">
                <a:solidFill>
                  <a:schemeClr val="bg1"/>
                </a:solidFill>
                <a:latin typeface="Calibri" pitchFamily="34" charset="0"/>
              </a:rPr>
              <a:t>Plan Nacional de Desarrollo y Planes de Desarrollo de las Entidades Territoriales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277144"/>
            <a:ext cx="2667000" cy="1143744"/>
          </a:xfrm>
          <a:prstGeom prst="rect">
            <a:avLst/>
          </a:prstGeom>
          <a:solidFill>
            <a:srgbClr val="800000"/>
          </a:solidFill>
          <a:ln w="6350">
            <a:solidFill>
              <a:srgbClr val="99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b="1" dirty="0" smtClean="0">
                <a:solidFill>
                  <a:schemeClr val="bg1"/>
                </a:solidFill>
                <a:latin typeface="Calibri" pitchFamily="34" charset="0"/>
              </a:rPr>
              <a:t>Artículo 342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dirty="0">
                <a:solidFill>
                  <a:schemeClr val="bg1"/>
                </a:solidFill>
                <a:latin typeface="Calibri" pitchFamily="34" charset="0"/>
              </a:rPr>
              <a:t>Ley Orgánica del Plan de Desarrollo</a:t>
            </a:r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28184" y="1412776"/>
            <a:ext cx="2667000" cy="2592288"/>
          </a:xfrm>
          <a:prstGeom prst="rect">
            <a:avLst/>
          </a:prstGeom>
          <a:solidFill>
            <a:srgbClr val="FFCC00"/>
          </a:solidFill>
          <a:ln w="6350">
            <a:solidFill>
              <a:srgbClr val="FF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b="1" dirty="0">
                <a:latin typeface="Calibri" pitchFamily="34" charset="0"/>
              </a:rPr>
              <a:t>Artículo 343</a:t>
            </a: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dirty="0">
                <a:latin typeface="Calibri" pitchFamily="34" charset="0"/>
              </a:rPr>
              <a:t>Sistemas de evaluación de gestión y resultados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13412" y="260648"/>
            <a:ext cx="370706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>
                <a:latin typeface="Calibri" pitchFamily="34" charset="0"/>
              </a:rPr>
              <a:t>Constitución Política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0825" y="2564904"/>
            <a:ext cx="2667000" cy="14401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marL="188913" indent="-188913" algn="ctr">
              <a:spcBef>
                <a:spcPct val="20000"/>
              </a:spcBef>
            </a:pPr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</a:rPr>
              <a:t>Artículo 352 </a:t>
            </a:r>
          </a:p>
          <a:p>
            <a:pPr marL="188913" indent="-188913" algn="ctr">
              <a:spcBef>
                <a:spcPct val="20000"/>
              </a:spcBef>
            </a:pPr>
            <a:r>
              <a:rPr lang="de-DE" sz="2000" dirty="0" smtClean="0">
                <a:latin typeface="Calibri" pitchFamily="34" charset="0"/>
              </a:rPr>
              <a:t>Ley </a:t>
            </a:r>
            <a:r>
              <a:rPr lang="de-DE" sz="2000" dirty="0">
                <a:latin typeface="Calibri" pitchFamily="34" charset="0"/>
              </a:rPr>
              <a:t>Orgánica del Presupuesto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47864" y="4869160"/>
            <a:ext cx="2666999" cy="1512168"/>
          </a:xfrm>
          <a:prstGeom prst="rect">
            <a:avLst/>
          </a:prstGeom>
          <a:solidFill>
            <a:srgbClr val="99CC00">
              <a:alpha val="54901"/>
            </a:srgbClr>
          </a:solidFill>
          <a:ln w="63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/>
          <a:lstStyle/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de-DE" sz="2000" b="1" dirty="0" smtClean="0">
              <a:latin typeface="Calibri" pitchFamily="34" charset="0"/>
              <a:hlinkClick r:id="" action="ppaction://noaction"/>
            </a:endParaRP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b="1" dirty="0" smtClean="0">
                <a:latin typeface="Calibri" pitchFamily="34" charset="0"/>
              </a:rPr>
              <a:t>Artículo 345</a:t>
            </a:r>
            <a:endParaRPr lang="de-DE" sz="2000" b="1" dirty="0">
              <a:latin typeface="Calibri" pitchFamily="34" charset="0"/>
            </a:endParaRP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dirty="0">
                <a:latin typeface="Calibri" pitchFamily="34" charset="0"/>
              </a:rPr>
              <a:t>Legalidad del </a:t>
            </a:r>
            <a:r>
              <a:rPr lang="de-DE" sz="2000" dirty="0" smtClean="0">
                <a:latin typeface="Calibri" pitchFamily="34" charset="0"/>
              </a:rPr>
              <a:t>Tributo</a:t>
            </a:r>
            <a:endParaRPr lang="de-DE" sz="2000" dirty="0">
              <a:latin typeface="Calibri" pitchFamily="34" charset="0"/>
            </a:endParaRP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dirty="0">
                <a:latin typeface="Calibri" pitchFamily="34" charset="0"/>
              </a:rPr>
              <a:t>Legalidad del </a:t>
            </a:r>
            <a:r>
              <a:rPr lang="de-DE" sz="2000" dirty="0" smtClean="0">
                <a:latin typeface="Calibri" pitchFamily="34" charset="0"/>
              </a:rPr>
              <a:t>Gasto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76056" y="3728504"/>
            <a:ext cx="2666999" cy="1406736"/>
          </a:xfrm>
          <a:prstGeom prst="rect">
            <a:avLst/>
          </a:prstGeom>
          <a:solidFill>
            <a:srgbClr val="FF9900">
              <a:alpha val="67058"/>
            </a:srgbClr>
          </a:solidFill>
          <a:ln w="6350">
            <a:solidFill>
              <a:srgbClr val="FF99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/>
          <a:lstStyle/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de-DE" sz="2000" b="1" dirty="0" smtClean="0">
              <a:latin typeface="Calibri" pitchFamily="34" charset="0"/>
              <a:hlinkClick r:id="" action="ppaction://noaction"/>
            </a:endParaRP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b="1" dirty="0" smtClean="0">
                <a:latin typeface="Calibri" pitchFamily="34" charset="0"/>
              </a:rPr>
              <a:t>Artículo 346</a:t>
            </a: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dirty="0" smtClean="0">
                <a:latin typeface="Calibri" pitchFamily="34" charset="0"/>
              </a:rPr>
              <a:t>Correspondencia </a:t>
            </a:r>
            <a:r>
              <a:rPr lang="de-DE" sz="2000" dirty="0">
                <a:latin typeface="Calibri" pitchFamily="34" charset="0"/>
              </a:rPr>
              <a:t>PGN con el PND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3717032"/>
            <a:ext cx="2667000" cy="1418208"/>
          </a:xfrm>
          <a:prstGeom prst="rect">
            <a:avLst/>
          </a:prstGeom>
          <a:solidFill>
            <a:schemeClr val="accent4">
              <a:lumMod val="75000"/>
              <a:alpha val="57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de-DE" sz="2000" b="1" dirty="0" smtClean="0">
              <a:latin typeface="Calibri" pitchFamily="34" charset="0"/>
            </a:endParaRP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b="1" dirty="0" smtClean="0">
                <a:latin typeface="Calibri" pitchFamily="34" charset="0"/>
              </a:rPr>
              <a:t>Artículo 334</a:t>
            </a:r>
            <a:endParaRPr lang="de-DE" sz="2000" b="1" dirty="0">
              <a:latin typeface="Calibri" pitchFamily="34" charset="0"/>
            </a:endParaRPr>
          </a:p>
          <a:p>
            <a:pPr marL="188913" indent="-188913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de-DE" sz="2000" dirty="0" smtClean="0">
                <a:latin typeface="Calibri" pitchFamily="34" charset="0"/>
              </a:rPr>
              <a:t>Sostenibilidad Fiscal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0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228184" y="1772816"/>
            <a:ext cx="226836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395536" y="1260049"/>
            <a:ext cx="8568952" cy="1540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latin typeface="Calibri" pitchFamily="34" charset="0"/>
              </a:rPr>
              <a:t>Cumplir la función </a:t>
            </a:r>
            <a:r>
              <a:rPr lang="es-CO" b="1" dirty="0" smtClean="0">
                <a:latin typeface="Calibri" pitchFamily="34" charset="0"/>
              </a:rPr>
              <a:t>“social” </a:t>
            </a:r>
            <a:r>
              <a:rPr lang="es-CO" dirty="0" smtClean="0">
                <a:latin typeface="Calibri" pitchFamily="34" charset="0"/>
              </a:rPr>
              <a:t>y </a:t>
            </a:r>
            <a:r>
              <a:rPr lang="es-CO" b="1" dirty="0" smtClean="0">
                <a:latin typeface="Calibri" pitchFamily="34" charset="0"/>
              </a:rPr>
              <a:t>“pública” </a:t>
            </a:r>
            <a:r>
              <a:rPr lang="es-CO" dirty="0" smtClean="0">
                <a:latin typeface="Calibri" pitchFamily="34" charset="0"/>
              </a:rPr>
              <a:t>del Estado”, procurando la maximización del valor público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7128284" y="242088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342900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Maximizar </a:t>
            </a:r>
            <a:r>
              <a:rPr lang="es-ES" dirty="0" smtClean="0">
                <a:latin typeface="Calibri" pitchFamily="34" charset="0"/>
              </a:rPr>
              <a:t>la </a:t>
            </a:r>
            <a:r>
              <a:rPr lang="es-ES" b="1" dirty="0" smtClean="0">
                <a:latin typeface="Calibri" pitchFamily="34" charset="0"/>
              </a:rPr>
              <a:t>Función de Bienestar Social </a:t>
            </a:r>
            <a:r>
              <a:rPr lang="es-ES" dirty="0" smtClean="0">
                <a:latin typeface="Calibri" pitchFamily="34" charset="0"/>
              </a:rPr>
              <a:t>dadas las </a:t>
            </a:r>
            <a:r>
              <a:rPr lang="es-ES" b="1" dirty="0" smtClean="0">
                <a:latin typeface="Calibri" pitchFamily="34" charset="0"/>
              </a:rPr>
              <a:t>restricciones presupuestales </a:t>
            </a:r>
            <a:r>
              <a:rPr lang="es-ES" dirty="0" smtClean="0">
                <a:latin typeface="Calibri" pitchFamily="34" charset="0"/>
              </a:rPr>
              <a:t>existentes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547664" y="313225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1</a:t>
            </a:r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3779912" y="313225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2</a:t>
            </a:r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380312" y="313225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3</a:t>
            </a:r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39552" y="428438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1</a:t>
            </a:r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15616" y="421237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¿Cómo gastar? ….</a:t>
            </a:r>
            <a:r>
              <a:rPr lang="es-CO" dirty="0" smtClean="0">
                <a:latin typeface="Calibri" pitchFamily="34" charset="0"/>
              </a:rPr>
              <a:t> </a:t>
            </a:r>
            <a:r>
              <a:rPr lang="es-CO" sz="1400" dirty="0" smtClean="0">
                <a:latin typeface="Calibri" pitchFamily="34" charset="0"/>
              </a:rPr>
              <a:t>Promover procesos óptimos para cumplir de manera </a:t>
            </a:r>
            <a:r>
              <a:rPr lang="es-CO" sz="1600" b="1" dirty="0" smtClean="0">
                <a:latin typeface="Calibri" pitchFamily="34" charset="0"/>
              </a:rPr>
              <a:t>eficiente y efectiva </a:t>
            </a:r>
            <a:r>
              <a:rPr lang="es-CO" sz="1400" dirty="0" smtClean="0">
                <a:latin typeface="Calibri" pitchFamily="34" charset="0"/>
              </a:rPr>
              <a:t>las políticas, programas y procesos de servicio del Estado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39552" y="509389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2</a:t>
            </a:r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39552" y="581397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itchFamily="34" charset="0"/>
                <a:cs typeface="Arial" pitchFamily="34" charset="0"/>
              </a:rPr>
              <a:t>3</a:t>
            </a:r>
            <a:endParaRPr lang="es-E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15616" y="5013176"/>
            <a:ext cx="688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¿En qué gastar? ….</a:t>
            </a:r>
            <a:r>
              <a:rPr lang="es-CO" dirty="0" smtClean="0">
                <a:latin typeface="Calibri" pitchFamily="34" charset="0"/>
              </a:rPr>
              <a:t> </a:t>
            </a:r>
            <a:r>
              <a:rPr lang="es-CO" sz="1400" dirty="0" smtClean="0">
                <a:latin typeface="Calibri" pitchFamily="34" charset="0"/>
              </a:rPr>
              <a:t>Asignar recursos de acuerdo con los objetivos de la política pública 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115616" y="57332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¿Cuánto gastar? ….</a:t>
            </a:r>
            <a:r>
              <a:rPr lang="es-CO" dirty="0" smtClean="0">
                <a:latin typeface="Calibri" pitchFamily="34" charset="0"/>
              </a:rPr>
              <a:t> </a:t>
            </a:r>
            <a:r>
              <a:rPr lang="es-CO" sz="1400" dirty="0" smtClean="0">
                <a:latin typeface="Calibri" pitchFamily="34" charset="0"/>
              </a:rPr>
              <a:t>Mantener la disciplina fiscal teniendo en cuenta las restricciones del presupuesto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868144" y="2570420"/>
            <a:ext cx="1201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Calibri" pitchFamily="34" charset="0"/>
              </a:rPr>
              <a:t>Lo cual significa: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9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40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572000" y="116632"/>
            <a:ext cx="4320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Calibri" pitchFamily="34" charset="0"/>
              </a:rPr>
              <a:t>Retos</a:t>
            </a:r>
            <a:endParaRPr lang="es-CO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260368"/>
              </p:ext>
            </p:extLst>
          </p:nvPr>
        </p:nvGraphicFramePr>
        <p:xfrm>
          <a:off x="683568" y="980728"/>
          <a:ext cx="7704348" cy="517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41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6016" y="97468"/>
            <a:ext cx="4320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Calibri" pitchFamily="34" charset="0"/>
              </a:rPr>
              <a:t>Retos</a:t>
            </a:r>
            <a:endParaRPr lang="es-CO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7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05E306-CD02-B848-89DE-B646A25D8C98}" type="slidenum">
              <a:rPr lang="es-ES">
                <a:latin typeface="Calibri" panose="020F0502020204030204" pitchFamily="34" charset="0"/>
              </a:rPr>
              <a:pPr eaLnBrk="1" hangingPunct="1"/>
              <a:t>42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57750" y="260350"/>
            <a:ext cx="41783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itchFamily="34" charset="0"/>
                <a:cs typeface="Arial Narrow"/>
              </a:rPr>
              <a:t>PARTE 2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500" y="1412875"/>
            <a:ext cx="8001000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endParaRPr lang="es-MX" sz="3200" b="1" dirty="0">
              <a:latin typeface="Calibri" panose="020F0502020204030204" pitchFamily="34" charset="0"/>
            </a:endParaRP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>
                <a:latin typeface="Calibri" panose="020F0502020204030204" pitchFamily="34" charset="0"/>
              </a:rPr>
              <a:t>Presupuesto </a:t>
            </a:r>
            <a:r>
              <a:rPr lang="es-MX" sz="3200" b="1" dirty="0" smtClean="0">
                <a:latin typeface="Calibri" panose="020F0502020204030204" pitchFamily="34" charset="0"/>
              </a:rPr>
              <a:t>por </a:t>
            </a:r>
            <a:r>
              <a:rPr lang="es-MX" sz="3200" b="1" dirty="0">
                <a:latin typeface="Calibri" panose="020F0502020204030204" pitchFamily="34" charset="0"/>
              </a:rPr>
              <a:t>resultados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>
                <a:latin typeface="Calibri" panose="020F0502020204030204" pitchFamily="34" charset="0"/>
              </a:rPr>
              <a:t>Retos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>
                <a:latin typeface="Calibri" panose="020F0502020204030204" pitchFamily="34" charset="0"/>
              </a:rPr>
              <a:t>Conclusiones</a:t>
            </a:r>
            <a:endParaRPr lang="es-ES" sz="2600" b="1" dirty="0">
              <a:latin typeface="Calibri" panose="020F0502020204030204" pitchFamily="34" charset="0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42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26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51E376-EA8D-484B-B95A-753C453D58F0}" type="slidenum">
              <a:rPr lang="es-ES">
                <a:latin typeface="Calibri" panose="020F0502020204030204" pitchFamily="34" charset="0"/>
              </a:rPr>
              <a:pPr eaLnBrk="1" hangingPunct="1"/>
              <a:t>43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857750" y="260350"/>
            <a:ext cx="41783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itchFamily="34" charset="0"/>
                <a:cs typeface="Arial Narrow"/>
              </a:rPr>
              <a:t>Contenido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42988" y="1412875"/>
            <a:ext cx="7058025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2800" b="1" dirty="0" smtClean="0">
                <a:solidFill>
                  <a:srgbClr val="009973"/>
                </a:solidFill>
                <a:latin typeface="Calibri" panose="020F0502020204030204" pitchFamily="34" charset="0"/>
              </a:rPr>
              <a:t>Presupuesto </a:t>
            </a:r>
            <a:r>
              <a:rPr lang="es-MX" sz="2800" b="1" dirty="0">
                <a:solidFill>
                  <a:srgbClr val="009973"/>
                </a:solidFill>
                <a:latin typeface="Calibri" panose="020F0502020204030204" pitchFamily="34" charset="0"/>
              </a:rPr>
              <a:t>de inversión por resultados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2800" b="1" dirty="0">
                <a:latin typeface="Calibri" panose="020F0502020204030204" pitchFamily="34" charset="0"/>
              </a:rPr>
              <a:t>Retos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2800" b="1" dirty="0">
                <a:latin typeface="Calibri" panose="020F0502020204030204" pitchFamily="34" charset="0"/>
              </a:rPr>
              <a:t>Conclusiones</a:t>
            </a:r>
            <a:endParaRPr lang="es-ES" sz="2800" b="1" dirty="0">
              <a:latin typeface="Calibri" panose="020F0502020204030204" pitchFamily="34" charset="0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71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53BCEF-6EA0-314B-87C8-E43EE3090A0B}" type="slidenum">
              <a:rPr lang="es-ES">
                <a:latin typeface="Calibri" panose="020F0502020204030204" pitchFamily="34" charset="0"/>
              </a:rPr>
              <a:pPr eaLnBrk="1" hangingPunct="1"/>
              <a:t>44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>
                <a:latin typeface="Calibri" panose="020F0502020204030204" pitchFamily="34" charset="0"/>
              </a:rPr>
              <a:t>El presupuesto por resultados se enmarca en el concepto de gestión orientada a resultados.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 rot="-5400000">
            <a:off x="-1241424" y="3843337"/>
            <a:ext cx="381635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Gestión Orientada a Resultados </a:t>
            </a:r>
          </a:p>
        </p:txBody>
      </p:sp>
      <p:sp>
        <p:nvSpPr>
          <p:cNvPr id="262154" name="AutoShape 10"/>
          <p:cNvSpPr>
            <a:spLocks noChangeArrowheads="1"/>
          </p:cNvSpPr>
          <p:nvPr/>
        </p:nvSpPr>
        <p:spPr bwMode="auto">
          <a:xfrm>
            <a:off x="1008063" y="21336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Planeación Estratégica</a:t>
            </a:r>
          </a:p>
        </p:txBody>
      </p:sp>
      <p:sp>
        <p:nvSpPr>
          <p:cNvPr id="262158" name="AutoShape 14"/>
          <p:cNvSpPr>
            <a:spLocks noChangeArrowheads="1"/>
          </p:cNvSpPr>
          <p:nvPr/>
        </p:nvSpPr>
        <p:spPr bwMode="auto">
          <a:xfrm>
            <a:off x="1008063" y="27813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Presupuesto Basado en Desempeño</a:t>
            </a:r>
          </a:p>
        </p:txBody>
      </p:sp>
      <p:sp>
        <p:nvSpPr>
          <p:cNvPr id="262159" name="AutoShape 15"/>
          <p:cNvSpPr>
            <a:spLocks noChangeArrowheads="1"/>
          </p:cNvSpPr>
          <p:nvPr/>
        </p:nvSpPr>
        <p:spPr bwMode="auto">
          <a:xfrm>
            <a:off x="1008063" y="47244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Control de Gestión</a:t>
            </a:r>
          </a:p>
        </p:txBody>
      </p:sp>
      <p:sp>
        <p:nvSpPr>
          <p:cNvPr id="262160" name="AutoShape 16"/>
          <p:cNvSpPr>
            <a:spLocks noChangeArrowheads="1"/>
          </p:cNvSpPr>
          <p:nvPr/>
        </p:nvSpPr>
        <p:spPr bwMode="auto">
          <a:xfrm>
            <a:off x="1008063" y="34290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Seguimiento</a:t>
            </a:r>
          </a:p>
        </p:txBody>
      </p:sp>
      <p:sp>
        <p:nvSpPr>
          <p:cNvPr id="262161" name="AutoShape 17"/>
          <p:cNvSpPr>
            <a:spLocks noChangeArrowheads="1"/>
          </p:cNvSpPr>
          <p:nvPr/>
        </p:nvSpPr>
        <p:spPr bwMode="auto">
          <a:xfrm>
            <a:off x="1008063" y="5373688"/>
            <a:ext cx="3097212" cy="576262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Rendición de Cuentas</a:t>
            </a:r>
          </a:p>
        </p:txBody>
      </p:sp>
      <p:sp>
        <p:nvSpPr>
          <p:cNvPr id="262162" name="AutoShape 18"/>
          <p:cNvSpPr>
            <a:spLocks noChangeArrowheads="1"/>
          </p:cNvSpPr>
          <p:nvPr/>
        </p:nvSpPr>
        <p:spPr bwMode="auto">
          <a:xfrm>
            <a:off x="1008063" y="4068763"/>
            <a:ext cx="3097212" cy="576262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62163" name="AutoShape 19"/>
          <p:cNvSpPr>
            <a:spLocks/>
          </p:cNvSpPr>
          <p:nvPr/>
        </p:nvSpPr>
        <p:spPr bwMode="auto">
          <a:xfrm>
            <a:off x="4787900" y="2133600"/>
            <a:ext cx="360363" cy="1943100"/>
          </a:xfrm>
          <a:prstGeom prst="rightBrace">
            <a:avLst>
              <a:gd name="adj1" fmla="val 449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s-ES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4588" name="Rectangle 4"/>
          <p:cNvSpPr>
            <a:spLocks noChangeArrowheads="1"/>
          </p:cNvSpPr>
          <p:nvPr/>
        </p:nvSpPr>
        <p:spPr bwMode="auto">
          <a:xfrm>
            <a:off x="4499992" y="260648"/>
            <a:ext cx="45354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libri" pitchFamily="34" charset="0"/>
                <a:cs typeface="Arial Narrow"/>
              </a:rPr>
              <a:t>Presupuesto por resultados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24589" name="12 CuadroTexto"/>
          <p:cNvSpPr txBox="1">
            <a:spLocks noChangeArrowheads="1"/>
          </p:cNvSpPr>
          <p:nvPr/>
        </p:nvSpPr>
        <p:spPr bwMode="auto">
          <a:xfrm>
            <a:off x="5357813" y="2857500"/>
            <a:ext cx="2899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 dirty="0">
                <a:latin typeface="Calibri" panose="020F0502020204030204" pitchFamily="34" charset="0"/>
              </a:rPr>
              <a:t>En el escenario presupuestal</a:t>
            </a:r>
            <a:endParaRPr lang="es-ES" b="1" dirty="0">
              <a:latin typeface="Calibri" panose="020F0502020204030204" pitchFamily="34" charset="0"/>
            </a:endParaRPr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44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0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8F12AB-AF49-104A-BB1D-B74403C151A1}" type="slidenum">
              <a:rPr lang="es-ES">
                <a:latin typeface="Calibri" panose="020F0502020204030204" pitchFamily="34" charset="0"/>
              </a:rPr>
              <a:pPr eaLnBrk="1" hangingPunct="1"/>
              <a:t>45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>
                <a:latin typeface="Calibri" panose="020F0502020204030204" pitchFamily="34" charset="0"/>
              </a:rPr>
              <a:t>El presupuesto por resultados se enmarca en el concepto de gestión orientada a resultados. 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 rot="-5400000">
            <a:off x="-1241424" y="3843337"/>
            <a:ext cx="381635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Gestión Orientada a Resultados </a:t>
            </a:r>
          </a:p>
        </p:txBody>
      </p:sp>
      <p:sp>
        <p:nvSpPr>
          <p:cNvPr id="263172" name="AutoShape 4"/>
          <p:cNvSpPr>
            <a:spLocks noChangeArrowheads="1"/>
          </p:cNvSpPr>
          <p:nvPr/>
        </p:nvSpPr>
        <p:spPr bwMode="auto">
          <a:xfrm>
            <a:off x="1008063" y="21336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Planeación Estratégica</a:t>
            </a:r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860675"/>
            <a:ext cx="5519738" cy="3089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9992" y="260648"/>
            <a:ext cx="45354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libri" pitchFamily="34" charset="0"/>
                <a:cs typeface="Arial Narrow"/>
              </a:rPr>
              <a:t>Presupuesto por resultados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45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1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6D1AD7-A82A-9F4F-848E-F693A0505873}" type="slidenum">
              <a:rPr lang="es-ES">
                <a:latin typeface="Calibri" panose="020F0502020204030204" pitchFamily="34" charset="0"/>
              </a:rPr>
              <a:pPr eaLnBrk="1" hangingPunct="1"/>
              <a:t>46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>
                <a:latin typeface="Calibri" panose="020F0502020204030204" pitchFamily="34" charset="0"/>
              </a:rPr>
              <a:t>El presupuesto por resultados se enmarca en el concepto de gestión orientada a resultados. 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 rot="-5400000">
            <a:off x="-1241424" y="3843337"/>
            <a:ext cx="381635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Gestión Orientada a Resultados </a:t>
            </a:r>
          </a:p>
        </p:txBody>
      </p:sp>
      <p:sp>
        <p:nvSpPr>
          <p:cNvPr id="264196" name="AutoShape 4"/>
          <p:cNvSpPr>
            <a:spLocks noChangeArrowheads="1"/>
          </p:cNvSpPr>
          <p:nvPr/>
        </p:nvSpPr>
        <p:spPr bwMode="auto">
          <a:xfrm>
            <a:off x="1008063" y="21336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Planeación Estratégica</a:t>
            </a:r>
          </a:p>
        </p:txBody>
      </p:sp>
      <p:sp>
        <p:nvSpPr>
          <p:cNvPr id="264197" name="AutoShape 5"/>
          <p:cNvSpPr>
            <a:spLocks noChangeArrowheads="1"/>
          </p:cNvSpPr>
          <p:nvPr/>
        </p:nvSpPr>
        <p:spPr bwMode="auto">
          <a:xfrm>
            <a:off x="1008063" y="27813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Presupuesto Basado en Desempeño</a:t>
            </a:r>
          </a:p>
        </p:txBody>
      </p:sp>
      <p:sp>
        <p:nvSpPr>
          <p:cNvPr id="26631" name="Text Box 2"/>
          <p:cNvSpPr txBox="1">
            <a:spLocks noChangeArrowheads="1"/>
          </p:cNvSpPr>
          <p:nvPr/>
        </p:nvSpPr>
        <p:spPr bwMode="auto">
          <a:xfrm>
            <a:off x="4140200" y="1957388"/>
            <a:ext cx="4752975" cy="34163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</a:rPr>
              <a:t>Establecido por el Estatuto Orgánico de Presupuesto 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endParaRPr lang="es-CO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</a:rPr>
              <a:t>Herramienta gerencial que relaciona los recursos de inversión a los productos y sus metas de acuerdo con los objetivos del PND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endParaRPr lang="es-CO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</a:rPr>
              <a:t>Con indicadores de desempeño provee información sobre los resultados de la gestión de las entidades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s-E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Facilita la difusión de los compromisos sectoriales y la rendición de cuentas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9992" y="260648"/>
            <a:ext cx="45354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libri" pitchFamily="34" charset="0"/>
                <a:cs typeface="Arial Narrow"/>
              </a:rPr>
              <a:t>Presupuesto por resultados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46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4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FF299F-ED87-4A44-AA4A-A96F2AF42DAA}" type="slidenum">
              <a:rPr lang="es-ES">
                <a:latin typeface="Calibri" panose="020F0502020204030204" pitchFamily="34" charset="0"/>
              </a:rPr>
              <a:pPr eaLnBrk="1" hangingPunct="1"/>
              <a:t>47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>
                <a:latin typeface="Calibri" panose="020F0502020204030204" pitchFamily="34" charset="0"/>
              </a:rPr>
              <a:t>El presupuesto por resultados se enmarca en el concepto de gestión orientada a resultados. 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 rot="-5400000">
            <a:off x="-1241424" y="3843337"/>
            <a:ext cx="381635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Gestión Orientada a Resultados </a:t>
            </a:r>
          </a:p>
        </p:txBody>
      </p:sp>
      <p:sp>
        <p:nvSpPr>
          <p:cNvPr id="266244" name="AutoShape 4"/>
          <p:cNvSpPr>
            <a:spLocks noChangeArrowheads="1"/>
          </p:cNvSpPr>
          <p:nvPr/>
        </p:nvSpPr>
        <p:spPr bwMode="auto">
          <a:xfrm>
            <a:off x="1008063" y="21336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Planeación Estratégica</a:t>
            </a:r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auto">
          <a:xfrm>
            <a:off x="1008063" y="27813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Presupuesto Basado en Desempeño</a:t>
            </a:r>
          </a:p>
        </p:txBody>
      </p:sp>
      <p:sp>
        <p:nvSpPr>
          <p:cNvPr id="27655" name="Text Box 2"/>
          <p:cNvSpPr txBox="1">
            <a:spLocks noChangeArrowheads="1"/>
          </p:cNvSpPr>
          <p:nvPr/>
        </p:nvSpPr>
        <p:spPr bwMode="auto">
          <a:xfrm>
            <a:off x="4140200" y="1957388"/>
            <a:ext cx="4752975" cy="408111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Ofrece una mejor lectura del presupuesto y facilita el control ciudadano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endParaRPr lang="es-E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Mejora la información para la toma de decisiones al interior del sector público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endParaRPr lang="es-CO" sz="1600" dirty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Reduce el “</a:t>
            </a:r>
            <a:r>
              <a:rPr lang="es-CO" sz="160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incrementalismo</a:t>
            </a: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” y contribuye a la sostenibilidad fiscal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endParaRPr lang="es-CO" sz="1600" dirty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Facilita y hace más transparente la discusión del presupuesto en el Congreso </a:t>
            </a: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endParaRPr lang="es-CO" sz="1600" dirty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Contribuye a restablecer la confianza de los ciudadanos y los contribuyentes en el Estado </a:t>
            </a:r>
            <a:endParaRPr lang="es-E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9992" y="260648"/>
            <a:ext cx="45354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libri" pitchFamily="34" charset="0"/>
                <a:cs typeface="Arial Narrow"/>
              </a:rPr>
              <a:t>Presupuesto por resultados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47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3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E5A90-1CB5-6040-BE74-6B532CA0134B}" type="slidenum">
              <a:rPr lang="es-ES">
                <a:latin typeface="Calibri" panose="020F0502020204030204" pitchFamily="34" charset="0"/>
              </a:rPr>
              <a:pPr eaLnBrk="1" hangingPunct="1"/>
              <a:t>48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>
                <a:latin typeface="Calibri" panose="020F0502020204030204" pitchFamily="34" charset="0"/>
              </a:rPr>
              <a:t>El presupuesto por resultados se enmarca en el concepto de gestión orientada a resultados.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 rot="-5400000">
            <a:off x="-1241424" y="3843337"/>
            <a:ext cx="381635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Gestión Orientada a Resultados </a:t>
            </a:r>
          </a:p>
        </p:txBody>
      </p:sp>
      <p:sp>
        <p:nvSpPr>
          <p:cNvPr id="268292" name="AutoShape 4"/>
          <p:cNvSpPr>
            <a:spLocks noChangeArrowheads="1"/>
          </p:cNvSpPr>
          <p:nvPr/>
        </p:nvSpPr>
        <p:spPr bwMode="auto">
          <a:xfrm>
            <a:off x="1008063" y="21336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Planeación Estratégica</a:t>
            </a:r>
          </a:p>
        </p:txBody>
      </p:sp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1008063" y="27813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Presupuesto Basado en Desempeño</a:t>
            </a:r>
          </a:p>
        </p:txBody>
      </p:sp>
      <p:graphicFrame>
        <p:nvGraphicFramePr>
          <p:cNvPr id="268326" name="Group 38"/>
          <p:cNvGraphicFramePr>
            <a:graphicFrameLocks noGrp="1"/>
          </p:cNvGraphicFramePr>
          <p:nvPr/>
        </p:nvGraphicFramePr>
        <p:xfrm>
          <a:off x="1763713" y="3500438"/>
          <a:ext cx="7056437" cy="2529459"/>
        </p:xfrm>
        <a:graphic>
          <a:graphicData uri="http://schemas.openxmlformats.org/drawingml/2006/table">
            <a:tbl>
              <a:tblPr/>
              <a:tblGrid>
                <a:gridCol w="2973387"/>
                <a:gridCol w="1181100"/>
                <a:gridCol w="290195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Nivel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s-C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Instrumentos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88900" marR="0" lvl="0" indent="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Disciplina Fiscal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Marco Fiscal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Mediano Plazo - MFMP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Asignación de acuerdo a prioridades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Marco de Gasto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Mediano Plazo – MGMP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Eficiencia y efectividad en provisión de bienes y servicios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Presupuesto por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</a:rPr>
                        <a:t>Resultados – PPR, Sistemas de Monitoreo y Evaluación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701" name="WordArt 26"/>
          <p:cNvSpPr>
            <a:spLocks noChangeArrowheads="1" noChangeShapeType="1" noTextEdit="1"/>
          </p:cNvSpPr>
          <p:nvPr/>
        </p:nvSpPr>
        <p:spPr bwMode="auto">
          <a:xfrm>
            <a:off x="4873625" y="3933825"/>
            <a:ext cx="993775" cy="574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 dirty="0">
                <a:solidFill>
                  <a:srgbClr val="800080">
                    <a:alpha val="50195"/>
                  </a:srgbClr>
                </a:solidFill>
                <a:latin typeface="Calibri" panose="020F0502020204030204" pitchFamily="34" charset="0"/>
                <a:ea typeface="Arial Black"/>
                <a:cs typeface="Arial Black"/>
              </a:rPr>
              <a:t>¿Cuánto?</a:t>
            </a:r>
          </a:p>
        </p:txBody>
      </p:sp>
      <p:sp>
        <p:nvSpPr>
          <p:cNvPr id="28702" name="WordArt 27"/>
          <p:cNvSpPr>
            <a:spLocks noChangeArrowheads="1" noChangeShapeType="1" noTextEdit="1"/>
          </p:cNvSpPr>
          <p:nvPr/>
        </p:nvSpPr>
        <p:spPr bwMode="auto">
          <a:xfrm>
            <a:off x="4895850" y="4718050"/>
            <a:ext cx="954088" cy="511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kern="10" dirty="0">
                <a:solidFill>
                  <a:srgbClr val="800080">
                    <a:alpha val="50195"/>
                  </a:srgbClr>
                </a:solidFill>
                <a:latin typeface="Calibri" panose="020F0502020204030204" pitchFamily="34" charset="0"/>
                <a:ea typeface="Arial Black"/>
                <a:cs typeface="Arial Black"/>
              </a:rPr>
              <a:t>¿Qué?</a:t>
            </a:r>
          </a:p>
        </p:txBody>
      </p:sp>
      <p:sp>
        <p:nvSpPr>
          <p:cNvPr id="28703" name="WordArt 28"/>
          <p:cNvSpPr>
            <a:spLocks noChangeArrowheads="1" noChangeShapeType="1" noTextEdit="1"/>
          </p:cNvSpPr>
          <p:nvPr/>
        </p:nvSpPr>
        <p:spPr bwMode="auto">
          <a:xfrm>
            <a:off x="4873625" y="5386388"/>
            <a:ext cx="993775" cy="63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 dirty="0">
                <a:solidFill>
                  <a:srgbClr val="800080">
                    <a:alpha val="50195"/>
                  </a:srgbClr>
                </a:solidFill>
                <a:latin typeface="Calibri" panose="020F0502020204030204" pitchFamily="34" charset="0"/>
                <a:ea typeface="Arial Black"/>
                <a:cs typeface="Arial Black"/>
              </a:rPr>
              <a:t>¿Cómo?</a:t>
            </a:r>
          </a:p>
        </p:txBody>
      </p:sp>
      <p:sp>
        <p:nvSpPr>
          <p:cNvPr id="28704" name="Text Box 25"/>
          <p:cNvSpPr txBox="1">
            <a:spLocks noChangeArrowheads="1"/>
          </p:cNvSpPr>
          <p:nvPr/>
        </p:nvSpPr>
        <p:spPr bwMode="auto">
          <a:xfrm>
            <a:off x="4211638" y="2776538"/>
            <a:ext cx="4752975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La programación del presupuesto público se desarrolla observando los siguientes criterios:</a:t>
            </a:r>
            <a:endParaRPr lang="es-ES" sz="1600" dirty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99992" y="260648"/>
            <a:ext cx="45354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libri" pitchFamily="34" charset="0"/>
                <a:cs typeface="Arial Narrow"/>
              </a:rPr>
              <a:t>Presupuesto por resultados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48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1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AF0C6-8E81-5E46-95A1-63EAF67DBB00}" type="slidenum">
              <a:rPr lang="es-ES">
                <a:latin typeface="Calibri" panose="020F0502020204030204" pitchFamily="34" charset="0"/>
              </a:rPr>
              <a:pPr eaLnBrk="1" hangingPunct="1"/>
              <a:t>49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>
                <a:latin typeface="Calibri" panose="020F0502020204030204" pitchFamily="34" charset="0"/>
              </a:rPr>
              <a:t>El presupuesto por resultados se enmarca en el concepto de gestión orientada a resultados.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 rot="-5400000">
            <a:off x="-1241424" y="3843337"/>
            <a:ext cx="381635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Gestión Orientada a Resultados </a:t>
            </a:r>
          </a:p>
        </p:txBody>
      </p:sp>
      <p:sp>
        <p:nvSpPr>
          <p:cNvPr id="267268" name="AutoShape 4"/>
          <p:cNvSpPr>
            <a:spLocks noChangeArrowheads="1"/>
          </p:cNvSpPr>
          <p:nvPr/>
        </p:nvSpPr>
        <p:spPr bwMode="auto">
          <a:xfrm>
            <a:off x="1008063" y="21336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Planeación Estratégica</a:t>
            </a:r>
          </a:p>
        </p:txBody>
      </p:sp>
      <p:sp>
        <p:nvSpPr>
          <p:cNvPr id="267269" name="AutoShape 5"/>
          <p:cNvSpPr>
            <a:spLocks noChangeArrowheads="1"/>
          </p:cNvSpPr>
          <p:nvPr/>
        </p:nvSpPr>
        <p:spPr bwMode="auto">
          <a:xfrm>
            <a:off x="1008063" y="27813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es-ES" b="1" dirty="0">
                <a:solidFill>
                  <a:schemeClr val="bg1"/>
                </a:solidFill>
              </a:rPr>
              <a:t>Presupuesto Basado en Desempeño</a:t>
            </a:r>
          </a:p>
        </p:txBody>
      </p:sp>
      <p:sp>
        <p:nvSpPr>
          <p:cNvPr id="267271" name="AutoShape 7"/>
          <p:cNvSpPr>
            <a:spLocks noChangeArrowheads="1"/>
          </p:cNvSpPr>
          <p:nvPr/>
        </p:nvSpPr>
        <p:spPr bwMode="auto">
          <a:xfrm>
            <a:off x="1008063" y="3429000"/>
            <a:ext cx="3097212" cy="576263"/>
          </a:xfrm>
          <a:prstGeom prst="homePlate">
            <a:avLst>
              <a:gd name="adj" fmla="val 663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Seguimiento</a:t>
            </a: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284663" y="2000250"/>
            <a:ext cx="4554537" cy="353943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63538" indent="-1841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</a:rPr>
              <a:t>Tan importante como una adecuada planificación, es el seguimiento y evaluación que se haga del cumplimiento de las políticas, planes y proyectos. Para ello se cuenta, entre otras, con las siguientes herramientas:</a:t>
            </a:r>
          </a:p>
          <a:p>
            <a:pPr algn="just" eaLnBrk="1" hangingPunct="1"/>
            <a:endParaRPr lang="es-CO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</a:rPr>
              <a:t>El Sistema Unificado de Inversiones y Finanzas Públicas – SUIFP-</a:t>
            </a:r>
          </a:p>
          <a:p>
            <a:pPr lvl="1" algn="just" eaLnBrk="1" hangingPunct="1">
              <a:buFontTx/>
              <a:buChar char="•"/>
            </a:pPr>
            <a:endParaRPr lang="es-CO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</a:rPr>
              <a:t>El Sistema de Seguimiento a Proyectos de Inversión – SPI</a:t>
            </a:r>
          </a:p>
          <a:p>
            <a:pPr lvl="1" algn="just" eaLnBrk="1" hangingPunct="1">
              <a:buFontTx/>
              <a:buChar char="•"/>
            </a:pPr>
            <a:endParaRPr lang="es-CO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buFontTx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</a:rPr>
              <a:t>El Sistema de Gestión y Seguimiento a Metas de Gobierno - SIGOB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99992" y="260648"/>
            <a:ext cx="45354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libri" pitchFamily="34" charset="0"/>
                <a:cs typeface="Arial Narrow"/>
              </a:rPr>
              <a:t>Presupuesto por resultados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49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0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36738" y="1417638"/>
            <a:ext cx="18716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600" b="1" dirty="0">
                <a:latin typeface="Calibri" pitchFamily="34" charset="0"/>
              </a:rPr>
              <a:t>Planeación</a:t>
            </a:r>
          </a:p>
          <a:p>
            <a:pPr algn="ctr">
              <a:spcBef>
                <a:spcPct val="50000"/>
              </a:spcBef>
            </a:pPr>
            <a:r>
              <a:rPr lang="es-CO" sz="1600" dirty="0">
                <a:latin typeface="Calibri" pitchFamily="34" charset="0"/>
              </a:rPr>
              <a:t>(Ley 152 de 1994)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8175" y="3268663"/>
            <a:ext cx="1728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600" b="1" dirty="0">
                <a:latin typeface="Calibri" pitchFamily="34" charset="0"/>
              </a:rPr>
              <a:t>Preasignación de gasto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63713" y="5360988"/>
            <a:ext cx="22320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600" b="1" dirty="0">
                <a:latin typeface="Calibri" pitchFamily="34" charset="0"/>
              </a:rPr>
              <a:t>Presupuestación</a:t>
            </a:r>
          </a:p>
          <a:p>
            <a:pPr algn="ctr">
              <a:spcBef>
                <a:spcPct val="50000"/>
              </a:spcBef>
            </a:pPr>
            <a:r>
              <a:rPr lang="es-CO" sz="1600" dirty="0">
                <a:latin typeface="Calibri" pitchFamily="34" charset="0"/>
              </a:rPr>
              <a:t>(Decreto 111/1996,   L. 819/2003)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36513" y="3497263"/>
            <a:ext cx="172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400" b="1" dirty="0">
                <a:latin typeface="Calibri" pitchFamily="34" charset="0"/>
              </a:rPr>
              <a:t>CONSTITUCIÓN POLÍTICA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00563" y="1473200"/>
            <a:ext cx="1728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600" b="1" dirty="0">
                <a:latin typeface="Calibri" pitchFamily="34" charset="0"/>
              </a:rPr>
              <a:t>PND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11638" y="3152775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SGP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067175" y="3632200"/>
            <a:ext cx="187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Inversión Social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59338" y="55054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600" b="1" dirty="0">
                <a:latin typeface="Calibri" pitchFamily="34" charset="0"/>
              </a:rPr>
              <a:t>PGN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43663" y="1041400"/>
            <a:ext cx="172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Parte General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732588" y="1689100"/>
            <a:ext cx="1584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Plan Nacional de Inversiones   </a:t>
            </a:r>
            <a:r>
              <a:rPr lang="es-CO" sz="1400" dirty="0" smtClean="0">
                <a:latin typeface="Calibri" pitchFamily="34" charset="0"/>
              </a:rPr>
              <a:t>(</a:t>
            </a:r>
            <a:r>
              <a:rPr lang="es-CO" sz="1400" dirty="0">
                <a:latin typeface="Calibri" pitchFamily="34" charset="0"/>
              </a:rPr>
              <a:t>Ley Superior)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11863" y="4857750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Ley de Apropiaciones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40425" y="5792788"/>
            <a:ext cx="172878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Presupuesto de </a:t>
            </a:r>
            <a:endParaRPr lang="es-CO" sz="1400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CO" sz="1400" dirty="0" smtClean="0">
                <a:latin typeface="Calibri" pitchFamily="34" charset="0"/>
              </a:rPr>
              <a:t>Rentas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69213" y="4479925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Inversión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632700" y="4911725"/>
            <a:ext cx="1547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Funcionamiento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667625" y="5360988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Deuda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7950" y="3344863"/>
            <a:ext cx="1439863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35150" y="1400175"/>
            <a:ext cx="18732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35150" y="3201988"/>
            <a:ext cx="187325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35150" y="5289550"/>
            <a:ext cx="2089150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87900" y="1328738"/>
            <a:ext cx="1081088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32363" y="5434013"/>
            <a:ext cx="8636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659563" y="968375"/>
            <a:ext cx="1295400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32588" y="1689100"/>
            <a:ext cx="15113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084888" y="4857750"/>
            <a:ext cx="1295400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84888" y="5794374"/>
            <a:ext cx="1439862" cy="629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0" name="AutoShape 29"/>
          <p:cNvSpPr>
            <a:spLocks/>
          </p:cNvSpPr>
          <p:nvPr/>
        </p:nvSpPr>
        <p:spPr bwMode="auto">
          <a:xfrm>
            <a:off x="1619250" y="1689100"/>
            <a:ext cx="144463" cy="4248150"/>
          </a:xfrm>
          <a:prstGeom prst="leftBrace">
            <a:avLst>
              <a:gd name="adj1" fmla="val 2450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708400" y="1760538"/>
            <a:ext cx="9350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995738" y="5649913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3" name="AutoShape 32"/>
          <p:cNvSpPr>
            <a:spLocks/>
          </p:cNvSpPr>
          <p:nvPr/>
        </p:nvSpPr>
        <p:spPr bwMode="auto">
          <a:xfrm>
            <a:off x="3779838" y="3057525"/>
            <a:ext cx="504825" cy="1079500"/>
          </a:xfrm>
          <a:prstGeom prst="leftBrace">
            <a:avLst>
              <a:gd name="adj1" fmla="val 178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4" name="AutoShape 33"/>
          <p:cNvSpPr>
            <a:spLocks/>
          </p:cNvSpPr>
          <p:nvPr/>
        </p:nvSpPr>
        <p:spPr bwMode="auto">
          <a:xfrm>
            <a:off x="6083300" y="1184275"/>
            <a:ext cx="504825" cy="1079500"/>
          </a:xfrm>
          <a:prstGeom prst="leftBrace">
            <a:avLst>
              <a:gd name="adj1" fmla="val 178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5" name="AutoShape 34"/>
          <p:cNvSpPr>
            <a:spLocks/>
          </p:cNvSpPr>
          <p:nvPr/>
        </p:nvSpPr>
        <p:spPr bwMode="auto">
          <a:xfrm>
            <a:off x="5868988" y="5002213"/>
            <a:ext cx="142875" cy="1079500"/>
          </a:xfrm>
          <a:prstGeom prst="leftBrace">
            <a:avLst>
              <a:gd name="adj1" fmla="val 62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6" name="AutoShape 35"/>
          <p:cNvSpPr>
            <a:spLocks/>
          </p:cNvSpPr>
          <p:nvPr/>
        </p:nvSpPr>
        <p:spPr bwMode="auto">
          <a:xfrm>
            <a:off x="7524750" y="4497388"/>
            <a:ext cx="142875" cy="1079500"/>
          </a:xfrm>
          <a:prstGeom prst="leftBrace">
            <a:avLst>
              <a:gd name="adj1" fmla="val 62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580063" y="1976438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5580063" y="2697163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6804025" y="2697163"/>
            <a:ext cx="0" cy="2160587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2843213" y="2624138"/>
            <a:ext cx="0" cy="576262"/>
          </a:xfrm>
          <a:prstGeom prst="line">
            <a:avLst/>
          </a:prstGeom>
          <a:noFill/>
          <a:ln w="9525">
            <a:solidFill>
              <a:srgbClr val="FF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2843213" y="2624138"/>
            <a:ext cx="24495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5292725" y="1976438"/>
            <a:ext cx="0" cy="647700"/>
          </a:xfrm>
          <a:prstGeom prst="line">
            <a:avLst/>
          </a:prstGeom>
          <a:noFill/>
          <a:ln w="9525">
            <a:solidFill>
              <a:srgbClr val="FF66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804025" y="2697163"/>
            <a:ext cx="12969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7524750" y="240823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091363" y="3397250"/>
            <a:ext cx="158432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400" dirty="0">
                <a:latin typeface="Calibri" pitchFamily="34" charset="0"/>
              </a:rPr>
              <a:t>Marco de Gasto </a:t>
            </a:r>
            <a:r>
              <a:rPr lang="es-CO" sz="1400" dirty="0" smtClean="0">
                <a:latin typeface="Calibri" pitchFamily="34" charset="0"/>
              </a:rPr>
              <a:t>de </a:t>
            </a:r>
            <a:r>
              <a:rPr lang="es-CO" sz="1400" dirty="0">
                <a:latin typeface="Calibri" pitchFamily="34" charset="0"/>
              </a:rPr>
              <a:t>Mediano Plazo MGMP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8101013" y="269716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6804025" y="4352925"/>
            <a:ext cx="12969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V="1">
            <a:off x="8101013" y="41370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dirty="0">
              <a:latin typeface="Calibri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5148064" y="97468"/>
            <a:ext cx="381654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atin typeface="Calibri" pitchFamily="34" charset="0"/>
                <a:cs typeface="Arial Narrow"/>
              </a:rPr>
              <a:t>Marco Institucional</a:t>
            </a:r>
          </a:p>
        </p:txBody>
      </p:sp>
      <p:sp>
        <p:nvSpPr>
          <p:cNvPr id="50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4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D2ACEF-0E67-E643-99B1-E93635FB2A1B}" type="slidenum">
              <a:rPr lang="es-ES">
                <a:latin typeface="Calibri" panose="020F0502020204030204" pitchFamily="34" charset="0"/>
              </a:rPr>
              <a:pPr eaLnBrk="1" hangingPunct="1"/>
              <a:t>50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500" y="1412875"/>
            <a:ext cx="7786688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 smtClean="0">
                <a:latin typeface="Calibri" panose="020F0502020204030204" pitchFamily="34" charset="0"/>
              </a:rPr>
              <a:t>Presupuesto </a:t>
            </a:r>
            <a:r>
              <a:rPr lang="es-MX" sz="3200" b="1" dirty="0">
                <a:latin typeface="Calibri" panose="020F0502020204030204" pitchFamily="34" charset="0"/>
              </a:rPr>
              <a:t>de inversión por resultados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>
                <a:solidFill>
                  <a:srgbClr val="009973"/>
                </a:solidFill>
                <a:latin typeface="Calibri" panose="020F0502020204030204" pitchFamily="34" charset="0"/>
              </a:rPr>
              <a:t>Retos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>
                <a:latin typeface="Calibri" panose="020F0502020204030204" pitchFamily="34" charset="0"/>
              </a:rPr>
              <a:t>Conclusiones</a:t>
            </a:r>
            <a:endParaRPr lang="es-ES" sz="3200" b="1" dirty="0">
              <a:latin typeface="Calibri" panose="020F0502020204030204" pitchFamily="34" charset="0"/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4786313" y="260350"/>
            <a:ext cx="41783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libri" pitchFamily="34" charset="0"/>
                <a:cs typeface="Arial Narrow"/>
              </a:rPr>
              <a:t>Contenido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50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30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14AB7-6029-554E-AE6D-E04430265784}" type="slidenum">
              <a:rPr lang="es-ES">
                <a:latin typeface="Calibri" panose="020F0502020204030204" pitchFamily="34" charset="0"/>
              </a:rPr>
              <a:pPr eaLnBrk="1" hangingPunct="1"/>
              <a:t>51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85813" y="942886"/>
            <a:ext cx="7245350" cy="120032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31800" indent="-457200" algn="just">
              <a:buFont typeface="Arial" charset="0"/>
              <a:buChar char="•"/>
            </a:pPr>
            <a:r>
              <a:rPr lang="es-CO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Continuar con la agenda de trabajo conjunto entre el DNP y MHCP, en aras de mantener el esquema de pesos y contrapesos que caracteriza el manejo presupuestal de Colombia e introducir criterios ágiles de evaluación a la gestión presupuestal.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1713"/>
            <a:ext cx="55864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0437" y="4348710"/>
            <a:ext cx="1357819" cy="79480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tx2"/>
                </a:solidFill>
                <a:latin typeface="Calibri" pitchFamily="34" charset="0"/>
                <a:ea typeface="+mn-ea"/>
              </a:rPr>
              <a:t>DGPPN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7459" y="5205966"/>
            <a:ext cx="1384554" cy="79480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tx2"/>
                </a:solidFill>
                <a:latin typeface="+mn-lt"/>
                <a:ea typeface="+mn-ea"/>
              </a:rPr>
              <a:t>DIFP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74142" y="2500306"/>
            <a:ext cx="1408346" cy="79480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tx2"/>
                </a:solidFill>
                <a:latin typeface="+mn-lt"/>
                <a:ea typeface="+mn-ea"/>
              </a:rPr>
              <a:t>DEPP</a:t>
            </a:r>
          </a:p>
        </p:txBody>
      </p:sp>
      <p:sp>
        <p:nvSpPr>
          <p:cNvPr id="52238" name="Text Box 17"/>
          <p:cNvSpPr txBox="1">
            <a:spLocks noChangeArrowheads="1"/>
          </p:cNvSpPr>
          <p:nvPr/>
        </p:nvSpPr>
        <p:spPr bwMode="auto">
          <a:xfrm>
            <a:off x="6786563" y="142875"/>
            <a:ext cx="221456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Retos </a:t>
            </a: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51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8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8D7A12-7CD6-C946-B8A1-14BD0B38C4C4}" type="slidenum">
              <a:rPr lang="es-ES">
                <a:latin typeface="Calibri" panose="020F0502020204030204" pitchFamily="34" charset="0"/>
              </a:rPr>
              <a:pPr eaLnBrk="1" hangingPunct="1"/>
              <a:t>52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88" y="947738"/>
            <a:ext cx="8572500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rPr>
              <a:t>Evaluación integral de la ejecución presupuestal de las entidades</a:t>
            </a:r>
          </a:p>
        </p:txBody>
      </p:sp>
      <p:sp>
        <p:nvSpPr>
          <p:cNvPr id="53252" name="10 CuadroTexto"/>
          <p:cNvSpPr txBox="1">
            <a:spLocks noChangeArrowheads="1"/>
          </p:cNvSpPr>
          <p:nvPr/>
        </p:nvSpPr>
        <p:spPr bwMode="auto">
          <a:xfrm>
            <a:off x="642938" y="1857375"/>
            <a:ext cx="76438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identificar los cuellos de botella que afectan la efectividad de la ejecución de recursos en las entidades?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monitorear en el </a:t>
            </a:r>
            <a:r>
              <a:rPr lang="es-ES" sz="2000" u="sng" dirty="0">
                <a:latin typeface="Calibri" panose="020F0502020204030204" pitchFamily="34" charset="0"/>
              </a:rPr>
              <a:t>corto plazo </a:t>
            </a:r>
            <a:r>
              <a:rPr lang="es-ES" sz="2000" dirty="0">
                <a:latin typeface="Calibri" panose="020F0502020204030204" pitchFamily="34" charset="0"/>
              </a:rPr>
              <a:t>el desempeño presupuestal y de gestión de las entidades, que permita tomar correctivos durante la vigencia presupuestal para mejorar los niveles de eficiencia en el uso de los recursos?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hacer comparable el desempeño presupuestal y de gestión  entre las entidades? ¿a través de clasificadores?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b="1" dirty="0">
                <a:latin typeface="Calibri" panose="020F0502020204030204" pitchFamily="34" charset="0"/>
              </a:rPr>
              <a:t>¿Cómo estimular una lectura del presupuesto que sea entendible  por cualquier actor y represente la gestión de la entidad?</a:t>
            </a:r>
          </a:p>
        </p:txBody>
      </p:sp>
      <p:sp>
        <p:nvSpPr>
          <p:cNvPr id="53253" name="Text Box 17"/>
          <p:cNvSpPr txBox="1">
            <a:spLocks noChangeArrowheads="1"/>
          </p:cNvSpPr>
          <p:nvPr/>
        </p:nvSpPr>
        <p:spPr bwMode="auto">
          <a:xfrm>
            <a:off x="6786563" y="142875"/>
            <a:ext cx="221456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Retos 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52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3A3610-F27D-FB41-9F25-3920C144EF9D}" type="slidenum">
              <a:rPr lang="es-ES">
                <a:latin typeface="Calibri" panose="020F0502020204030204" pitchFamily="34" charset="0"/>
              </a:rPr>
              <a:pPr eaLnBrk="1" hangingPunct="1"/>
              <a:t>53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4275" name="10 CuadroTexto"/>
          <p:cNvSpPr txBox="1">
            <a:spLocks noChangeArrowheads="1"/>
          </p:cNvSpPr>
          <p:nvPr/>
        </p:nvSpPr>
        <p:spPr bwMode="auto">
          <a:xfrm>
            <a:off x="642938" y="2116138"/>
            <a:ext cx="76438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¿Cuáles son las áreas críticas del desempeño presupuestal y de gestión de las entidades?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 medir, de manera rápida y costo efectiva,  el desempeño de las áreas críticas?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comparar el desempeño de estas áreas críticas?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identificar planes de mejoramiento a partir del comportamiento de las áreas críticas del desempeño presupuestal y de gestión</a:t>
            </a:r>
            <a:r>
              <a:rPr lang="es-ES" sz="2000" dirty="0" smtClean="0">
                <a:latin typeface="Calibri" panose="020F0502020204030204" pitchFamily="34" charset="0"/>
              </a:rPr>
              <a:t>?-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 smtClean="0">
                <a:latin typeface="Calibri" panose="020F0502020204030204" pitchFamily="34" charset="0"/>
              </a:rPr>
              <a:t>				</a:t>
            </a:r>
          </a:p>
        </p:txBody>
      </p:sp>
      <p:sp>
        <p:nvSpPr>
          <p:cNvPr id="54276" name="Text Box 17"/>
          <p:cNvSpPr txBox="1">
            <a:spLocks noChangeArrowheads="1"/>
          </p:cNvSpPr>
          <p:nvPr/>
        </p:nvSpPr>
        <p:spPr bwMode="auto">
          <a:xfrm>
            <a:off x="6786563" y="142875"/>
            <a:ext cx="221456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Retos </a:t>
            </a:r>
          </a:p>
        </p:txBody>
      </p:sp>
      <p:sp>
        <p:nvSpPr>
          <p:cNvPr id="54277" name="6 CuadroTexto"/>
          <p:cNvSpPr txBox="1">
            <a:spLocks noChangeArrowheads="1"/>
          </p:cNvSpPr>
          <p:nvPr/>
        </p:nvSpPr>
        <p:spPr bwMode="auto">
          <a:xfrm>
            <a:off x="273050" y="1143000"/>
            <a:ext cx="7345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2000" b="1" dirty="0">
                <a:latin typeface="Calibri" panose="020F0502020204030204" pitchFamily="34" charset="0"/>
              </a:rPr>
              <a:t>Ranking de eficiencia y efectividad en la ejecución del gasto público</a:t>
            </a:r>
            <a:endParaRPr lang="es-ES" sz="2000" b="1" dirty="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36096" y="5661248"/>
            <a:ext cx="278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 action="ppaction://hlinkpres?slideindex=1&amp;slidetitle=1. Resultados Revisión Ejecución Presupuestal"/>
              </a:rPr>
              <a:t>Politica de buen gobierno</a:t>
            </a:r>
            <a:endParaRPr lang="es-ES" dirty="0"/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8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323850" y="1412875"/>
            <a:ext cx="8229600" cy="503238"/>
          </a:xfrm>
        </p:spPr>
        <p:txBody>
          <a:bodyPr/>
          <a:lstStyle/>
          <a:p>
            <a:pPr eaLnBrk="1" hangingPunct="1"/>
            <a:r>
              <a:rPr lang="es-CO" sz="2400" dirty="0">
                <a:latin typeface="Bookman Old Style" charset="0"/>
              </a:rPr>
              <a:t>1. Resultados Revisión Ejecución Presupuestal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11188" y="2205038"/>
            <a:ext cx="2665412" cy="3603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/>
              <a:t>Mensajes</a:t>
            </a:r>
          </a:p>
        </p:txBody>
      </p:sp>
      <p:sp>
        <p:nvSpPr>
          <p:cNvPr id="15363" name="6 CuadroTexto"/>
          <p:cNvSpPr txBox="1">
            <a:spLocks noChangeArrowheads="1"/>
          </p:cNvSpPr>
          <p:nvPr/>
        </p:nvSpPr>
        <p:spPr bwMode="auto">
          <a:xfrm>
            <a:off x="1187450" y="2763838"/>
            <a:ext cx="7488238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O" sz="1200" b="1">
                <a:latin typeface="Calibri" charset="0"/>
                <a:cs typeface="Calibri" charset="0"/>
              </a:rPr>
              <a:t>Agricultura. 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Los recursos de la DRE se ejecutan a través de  CXP para hacer el pago efectivo en el 2.012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Para Vivienda Rural se han presentado dificultades con la firma de convenios.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El Ministerio no va a ejecutar $2,000 del Fondo de Solidaridad y $1.557,5 de la donación para el control de la influenza Aviar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ICA presentan dificultades con $42.000 millones de  sanitario en Flores y Follaje y Banano , por las dificultades con los convenios. Se tomó la decisión de empezar a manejarlo directamente.  Se propone revisar la posibilidad de transferir  $19.800  millones al Fondo de Calamidades .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INCODER.  Se debe trabajar en captación de oferta.</a:t>
            </a:r>
          </a:p>
          <a:p>
            <a:pPr lvl="1" eaLnBrk="1" hangingPunct="1"/>
            <a:r>
              <a:rPr lang="es-CO" sz="1200">
                <a:latin typeface="Calibri" charset="0"/>
                <a:cs typeface="Calibri" charset="0"/>
              </a:rPr>
              <a:t>	            Dificultades con $4.000 millones  de Saneamientos de Resguardos (pendiente concepto previo)</a:t>
            </a:r>
          </a:p>
          <a:p>
            <a:pPr lvl="1" eaLnBrk="1" hangingPunct="1"/>
            <a:r>
              <a:rPr lang="es-CO" sz="1200">
                <a:latin typeface="Calibri" charset="0"/>
                <a:cs typeface="Calibri" charset="0"/>
              </a:rPr>
              <a:t>                         Subsidios . En etnias tienen $45.000 millones por comprometer y tienen pendientes $14.000         	             millones  pendientes con el Departamento del  Cauca.</a:t>
            </a:r>
          </a:p>
        </p:txBody>
      </p:sp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1187450" y="5221288"/>
            <a:ext cx="7488238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O" sz="1200" b="1">
                <a:latin typeface="Calibri" charset="0"/>
                <a:cs typeface="Calibri" charset="0"/>
              </a:rPr>
              <a:t>Acción Social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Los programas que requieren de consulta previa con comunidades afrocolombianas se han visto afectados.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Se han tenido dificultades administrativas para la ejecución con el tema de cooperación.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No se pagarán $143.136 millones de donaciones.</a:t>
            </a:r>
          </a:p>
          <a:p>
            <a:pPr lvl="1" eaLnBrk="1" hangingPunct="1">
              <a:buFont typeface="Arial" charset="0"/>
              <a:buChar char="•"/>
            </a:pPr>
            <a:r>
              <a:rPr lang="es-CO" sz="1200">
                <a:latin typeface="Calibri" charset="0"/>
                <a:cs typeface="Calibri" charset="0"/>
              </a:rPr>
              <a:t>Se deja una reserva de $274,227 millones.</a:t>
            </a:r>
          </a:p>
        </p:txBody>
      </p:sp>
      <p:sp>
        <p:nvSpPr>
          <p:cNvPr id="15366" name="1 Título"/>
          <p:cNvSpPr txBox="1">
            <a:spLocks/>
          </p:cNvSpPr>
          <p:nvPr/>
        </p:nvSpPr>
        <p:spPr bwMode="auto">
          <a:xfrm>
            <a:off x="662880" y="241484"/>
            <a:ext cx="8229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latin typeface="Calibri" pitchFamily="34" charset="0"/>
                <a:cs typeface="Arial Narrow"/>
              </a:defRPr>
            </a:lvl1pPr>
          </a:lstStyle>
          <a:p>
            <a:pPr algn="r"/>
            <a:r>
              <a:rPr lang="es-CO" dirty="0"/>
              <a:t>Política de Buen Gobierno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54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1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229600" cy="574675"/>
          </a:xfrm>
        </p:spPr>
        <p:txBody>
          <a:bodyPr/>
          <a:lstStyle/>
          <a:p>
            <a:pPr eaLnBrk="1" hangingPunct="1"/>
            <a:r>
              <a:rPr lang="es-CO" sz="2800" dirty="0">
                <a:latin typeface="Bookman Old Style" charset="0"/>
              </a:rPr>
              <a:t>2. Plan de Choque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derecha"/>
          <p:cNvSpPr/>
          <p:nvPr/>
        </p:nvSpPr>
        <p:spPr>
          <a:xfrm>
            <a:off x="5867400" y="2159000"/>
            <a:ext cx="360363" cy="2159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6284913" y="1916113"/>
            <a:ext cx="2463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400" dirty="0">
                <a:latin typeface="Calibri" panose="020F0502020204030204" pitchFamily="34" charset="0"/>
              </a:rPr>
              <a:t>Informes que destacan los avances positivos y negativos de los sectores</a:t>
            </a:r>
          </a:p>
        </p:txBody>
      </p:sp>
      <p:sp>
        <p:nvSpPr>
          <p:cNvPr id="8" name="7 Flecha derecha"/>
          <p:cNvSpPr/>
          <p:nvPr/>
        </p:nvSpPr>
        <p:spPr>
          <a:xfrm rot="10800000">
            <a:off x="2663825" y="3429000"/>
            <a:ext cx="395288" cy="2159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/>
          </a:p>
        </p:txBody>
      </p:sp>
      <p:sp>
        <p:nvSpPr>
          <p:cNvPr id="16390" name="8 CuadroTexto"/>
          <p:cNvSpPr txBox="1">
            <a:spLocks noChangeArrowheads="1"/>
          </p:cNvSpPr>
          <p:nvPr/>
        </p:nvSpPr>
        <p:spPr bwMode="auto">
          <a:xfrm>
            <a:off x="457200" y="3141663"/>
            <a:ext cx="2098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400" dirty="0">
                <a:latin typeface="Calibri" panose="020F0502020204030204" pitchFamily="34" charset="0"/>
              </a:rPr>
              <a:t>Reuniones extraordinarias</a:t>
            </a:r>
          </a:p>
          <a:p>
            <a:pPr eaLnBrk="1" hangingPunct="1"/>
            <a:endParaRPr lang="es-CO" sz="1400" dirty="0">
              <a:latin typeface="Calibri" panose="020F0502020204030204" pitchFamily="34" charset="0"/>
            </a:endParaRPr>
          </a:p>
          <a:p>
            <a:pPr eaLnBrk="1" hangingPunct="1"/>
            <a:r>
              <a:rPr lang="es-CO" sz="1400" dirty="0">
                <a:latin typeface="Calibri" panose="020F0502020204030204" pitchFamily="34" charset="0"/>
              </a:rPr>
              <a:t>Acciones de Mejora</a:t>
            </a:r>
          </a:p>
        </p:txBody>
      </p:sp>
      <p:sp>
        <p:nvSpPr>
          <p:cNvPr id="16391" name="9 Rectángulo"/>
          <p:cNvSpPr>
            <a:spLocks noChangeArrowheads="1"/>
          </p:cNvSpPr>
          <p:nvPr/>
        </p:nvSpPr>
        <p:spPr bwMode="auto">
          <a:xfrm>
            <a:off x="6264275" y="4418013"/>
            <a:ext cx="2555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1400" dirty="0">
                <a:latin typeface="Calibri" panose="020F0502020204030204" pitchFamily="34" charset="0"/>
              </a:rPr>
              <a:t>Taller de Buen Gobierno </a:t>
            </a:r>
          </a:p>
          <a:p>
            <a:endParaRPr lang="es-CO" sz="1400" dirty="0">
              <a:latin typeface="Calibri" panose="020F0502020204030204" pitchFamily="34" charset="0"/>
            </a:endParaRPr>
          </a:p>
          <a:p>
            <a:r>
              <a:rPr lang="es-CO" sz="1400" dirty="0">
                <a:latin typeface="Calibri" panose="020F0502020204030204" pitchFamily="34" charset="0"/>
              </a:rPr>
              <a:t>Cierre de año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829300" y="4673600"/>
            <a:ext cx="360363" cy="2159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55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8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395288" y="1143000"/>
            <a:ext cx="8229600" cy="990600"/>
          </a:xfrm>
        </p:spPr>
        <p:txBody>
          <a:bodyPr anchor="ctr"/>
          <a:lstStyle/>
          <a:p>
            <a:pPr eaLnBrk="1" hangingPunct="1"/>
            <a:r>
              <a:rPr lang="es-CO" sz="2400">
                <a:latin typeface="Calibri" charset="0"/>
                <a:cs typeface="Calibri" charset="0"/>
              </a:rPr>
              <a:t>4. Propuesta 2012: Convenio de Desempeño</a:t>
            </a:r>
          </a:p>
        </p:txBody>
      </p:sp>
      <p:sp>
        <p:nvSpPr>
          <p:cNvPr id="17410" name="4 CuadroTexto"/>
          <p:cNvSpPr txBox="1">
            <a:spLocks noChangeArrowheads="1"/>
          </p:cNvSpPr>
          <p:nvPr/>
        </p:nvSpPr>
        <p:spPr bwMode="auto">
          <a:xfrm>
            <a:off x="827088" y="2339975"/>
            <a:ext cx="748982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s-CO" sz="1600">
                <a:latin typeface="Calibri" charset="0"/>
                <a:cs typeface="Calibri" charset="0"/>
              </a:rPr>
              <a:t>Mecanismo de seguimiento que busca una buena gestión en la ejecución presupuestal de los sectores para 2012.</a:t>
            </a:r>
          </a:p>
        </p:txBody>
      </p:sp>
      <p:sp>
        <p:nvSpPr>
          <p:cNvPr id="17411" name="5 Rectángulo"/>
          <p:cNvSpPr>
            <a:spLocks noChangeArrowheads="1"/>
          </p:cNvSpPr>
          <p:nvPr/>
        </p:nvSpPr>
        <p:spPr bwMode="auto">
          <a:xfrm>
            <a:off x="3384550" y="32131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8650" lvl="1" indent="-171450">
              <a:buFont typeface="Arial" charset="0"/>
              <a:buChar char="•"/>
            </a:pPr>
            <a:r>
              <a:rPr lang="es-CO" sz="1600">
                <a:latin typeface="Calibri" charset="0"/>
                <a:cs typeface="Calibri" charset="0"/>
              </a:rPr>
              <a:t>Sectores que tuvieron un comportamiento menor, al mejor año de ejecución presupuestal de su sector.</a:t>
            </a:r>
          </a:p>
          <a:p>
            <a:pPr marL="628650" lvl="1" indent="-171450" algn="just">
              <a:buFont typeface="Arial" charset="0"/>
              <a:buChar char="•"/>
            </a:pPr>
            <a:endParaRPr lang="es-CO" sz="1600">
              <a:latin typeface="Calibri" charset="0"/>
              <a:cs typeface="Calibri" charset="0"/>
            </a:endParaRPr>
          </a:p>
          <a:p>
            <a:pPr marL="628650" lvl="1" indent="-171450" algn="just">
              <a:buFont typeface="Arial" charset="0"/>
              <a:buChar char="•"/>
            </a:pPr>
            <a:r>
              <a:rPr lang="es-CO" sz="1600">
                <a:latin typeface="Calibri" charset="0"/>
                <a:cs typeface="Calibri" charset="0"/>
              </a:rPr>
              <a:t>Sectores en donde su velocidad de ejecución solo permite mostrar resultados a final del año.</a:t>
            </a:r>
          </a:p>
          <a:p>
            <a:pPr marL="628650" lvl="1" indent="-171450">
              <a:buFont typeface="Arial" charset="0"/>
              <a:buChar char="•"/>
            </a:pPr>
            <a:endParaRPr lang="es-CO" sz="1600">
              <a:latin typeface="Calibri" charset="0"/>
              <a:cs typeface="Calibri" charset="0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es-CO" sz="1600">
                <a:latin typeface="Calibri" charset="0"/>
                <a:cs typeface="Calibri" charset="0"/>
              </a:rPr>
              <a:t>Nuevos sectores creados  a través de la reforma de facultades extraordinarias.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55650" y="4149725"/>
            <a:ext cx="2663825" cy="3587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Definición 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56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16024" y="1613024"/>
          <a:ext cx="874846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1 Título"/>
          <p:cNvSpPr txBox="1">
            <a:spLocks/>
          </p:cNvSpPr>
          <p:nvPr/>
        </p:nvSpPr>
        <p:spPr bwMode="auto">
          <a:xfrm>
            <a:off x="395288" y="90805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>
                <a:solidFill>
                  <a:schemeClr val="tx2"/>
                </a:solidFill>
                <a:latin typeface="Calibri" charset="0"/>
                <a:cs typeface="Calibri" charset="0"/>
              </a:rPr>
              <a:t>4. Propuesta 2012: Convenio de Desempeño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57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6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 txBox="1">
            <a:spLocks/>
          </p:cNvSpPr>
          <p:nvPr/>
        </p:nvSpPr>
        <p:spPr bwMode="auto">
          <a:xfrm>
            <a:off x="374650" y="1069975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>
                <a:solidFill>
                  <a:schemeClr val="tx2"/>
                </a:solidFill>
                <a:latin typeface="Calibri" charset="0"/>
                <a:cs typeface="Calibri" charset="0"/>
              </a:rPr>
              <a:t>4. Propuesta 2012: Convenio de Desempeño</a:t>
            </a:r>
          </a:p>
        </p:txBody>
      </p:sp>
      <p:graphicFrame>
        <p:nvGraphicFramePr>
          <p:cNvPr id="6" name="Diagrama 3"/>
          <p:cNvGraphicFramePr/>
          <p:nvPr/>
        </p:nvGraphicFramePr>
        <p:xfrm>
          <a:off x="827584" y="1525240"/>
          <a:ext cx="777686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CuadroTexto 4"/>
          <p:cNvSpPr txBox="1">
            <a:spLocks noChangeArrowheads="1"/>
          </p:cNvSpPr>
          <p:nvPr/>
        </p:nvSpPr>
        <p:spPr bwMode="auto">
          <a:xfrm>
            <a:off x="785813" y="2173288"/>
            <a:ext cx="108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>
                <a:latin typeface="Calibri" charset="0"/>
                <a:cs typeface="Calibri" charset="0"/>
              </a:rPr>
              <a:t>PROCESO</a:t>
            </a: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4499472" y="98629"/>
            <a:ext cx="453702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58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1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391"/>
            <a:ext cx="820896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4499472" y="-99392"/>
            <a:ext cx="4537024" cy="89255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6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600" b="1" dirty="0">
              <a:latin typeface="Calibri" pitchFamily="34" charset="0"/>
              <a:cs typeface="Arial Narrow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59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2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9701" y="216943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latin typeface="Calibri" pitchFamily="34" charset="0"/>
                <a:cs typeface="Arial Narrow"/>
              </a:rPr>
              <a:t>¿Cómo </a:t>
            </a:r>
            <a:r>
              <a:rPr lang="es-ES_tradnl" sz="4400" b="1" dirty="0" smtClean="0">
                <a:latin typeface="Calibri" pitchFamily="34" charset="0"/>
                <a:cs typeface="Arial Narrow"/>
              </a:rPr>
              <a:t>ha evolucionado la institucionalidad presupuestaria y el </a:t>
            </a:r>
            <a:r>
              <a:rPr lang="es-ES_tradnl" sz="4400" b="1" dirty="0">
                <a:latin typeface="Calibri" pitchFamily="34" charset="0"/>
                <a:cs typeface="Arial Narrow"/>
              </a:rPr>
              <a:t>Gasto </a:t>
            </a:r>
            <a:r>
              <a:rPr lang="es-ES_tradnl" sz="4400" b="1" dirty="0" smtClean="0">
                <a:latin typeface="Calibri" pitchFamily="34" charset="0"/>
                <a:cs typeface="Arial Narrow"/>
              </a:rPr>
              <a:t>Público?</a:t>
            </a:r>
            <a:endParaRPr lang="es-ES_tradnl" sz="4400" b="1" dirty="0">
              <a:latin typeface="Calibri" pitchFamily="34" charset="0"/>
              <a:cs typeface="Arial Narrow"/>
            </a:endParaRPr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3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11275"/>
            <a:ext cx="8713787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4499472" y="44624"/>
            <a:ext cx="453702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60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5183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4427464" y="44624"/>
            <a:ext cx="453702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61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90153"/>
            <a:ext cx="78486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4499472" y="-55840"/>
            <a:ext cx="4537024" cy="89255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6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600" b="1" dirty="0">
              <a:latin typeface="Calibri" pitchFamily="34" charset="0"/>
              <a:cs typeface="Arial Narrow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62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8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22313"/>
            <a:ext cx="84248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4499472" y="-27384"/>
            <a:ext cx="4537024" cy="89255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6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600" b="1" dirty="0">
              <a:latin typeface="Calibri" pitchFamily="34" charset="0"/>
              <a:cs typeface="Arial Narrow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4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Marcador de contenido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marL="438150" indent="-319088" algn="just" eaLnBrk="1" hangingPunct="1">
              <a:lnSpc>
                <a:spcPct val="90000"/>
              </a:lnSpc>
              <a:spcBef>
                <a:spcPct val="0"/>
              </a:spcBef>
              <a:buFont typeface="Wingdings 2" charset="0"/>
              <a:buChar char=""/>
            </a:pPr>
            <a:r>
              <a:rPr lang="en-US" sz="2300" dirty="0"/>
              <a:t>La DGPPN del MHCP de Colombia se </a:t>
            </a:r>
            <a:r>
              <a:rPr lang="en-US" sz="2300" dirty="0" err="1"/>
              <a:t>encuentra</a:t>
            </a:r>
            <a:r>
              <a:rPr lang="en-US" sz="2300" dirty="0"/>
              <a:t> </a:t>
            </a:r>
            <a:r>
              <a:rPr lang="en-US" sz="2300" dirty="0" err="1"/>
              <a:t>construyendo</a:t>
            </a:r>
            <a:r>
              <a:rPr lang="en-US" sz="2300" dirty="0"/>
              <a:t> </a:t>
            </a:r>
            <a:r>
              <a:rPr lang="en-US" sz="2300" dirty="0" err="1"/>
              <a:t>tres</a:t>
            </a:r>
            <a:r>
              <a:rPr lang="en-US" sz="2300" dirty="0"/>
              <a:t> </a:t>
            </a:r>
            <a:r>
              <a:rPr lang="en-US" sz="2300" dirty="0" err="1"/>
              <a:t>herramientas</a:t>
            </a:r>
            <a:r>
              <a:rPr lang="en-US" sz="2300" dirty="0"/>
              <a:t> </a:t>
            </a:r>
            <a:r>
              <a:rPr lang="en-US" sz="2300" dirty="0" err="1"/>
              <a:t>que</a:t>
            </a:r>
            <a:r>
              <a:rPr lang="en-US" sz="2300" dirty="0"/>
              <a:t> </a:t>
            </a:r>
            <a:r>
              <a:rPr lang="en-US" sz="2300" dirty="0" err="1"/>
              <a:t>favorecen</a:t>
            </a:r>
            <a:r>
              <a:rPr lang="en-US" sz="2300" dirty="0"/>
              <a:t> el </a:t>
            </a:r>
            <a:r>
              <a:rPr lang="en-US" sz="2300" dirty="0" err="1"/>
              <a:t>seguimiento</a:t>
            </a:r>
            <a:r>
              <a:rPr lang="en-US" sz="2300" dirty="0"/>
              <a:t> y la </a:t>
            </a:r>
            <a:r>
              <a:rPr lang="en-US" sz="2300" dirty="0" err="1"/>
              <a:t>evaluación</a:t>
            </a:r>
            <a:r>
              <a:rPr lang="en-US" sz="2300" dirty="0"/>
              <a:t> de </a:t>
            </a:r>
            <a:r>
              <a:rPr lang="en-US" sz="2300" dirty="0" err="1"/>
              <a:t>las</a:t>
            </a:r>
            <a:r>
              <a:rPr lang="en-US" sz="2300" dirty="0"/>
              <a:t> </a:t>
            </a:r>
            <a:r>
              <a:rPr lang="en-US" sz="2300" dirty="0" err="1"/>
              <a:t>políticas</a:t>
            </a:r>
            <a:r>
              <a:rPr lang="en-US" sz="2300" dirty="0"/>
              <a:t> </a:t>
            </a:r>
            <a:r>
              <a:rPr lang="en-US" sz="2300" dirty="0" err="1"/>
              <a:t>públicas</a:t>
            </a:r>
            <a:r>
              <a:rPr lang="en-US" sz="2300" dirty="0"/>
              <a:t>, y el </a:t>
            </a:r>
            <a:r>
              <a:rPr lang="en-US" sz="2300" dirty="0" err="1"/>
              <a:t>proceso</a:t>
            </a:r>
            <a:r>
              <a:rPr lang="en-US" sz="2300" dirty="0"/>
              <a:t> de </a:t>
            </a:r>
            <a:r>
              <a:rPr lang="en-US" sz="2300" dirty="0" err="1"/>
              <a:t>programación</a:t>
            </a:r>
            <a:r>
              <a:rPr lang="en-US" sz="2300" dirty="0"/>
              <a:t> </a:t>
            </a:r>
            <a:r>
              <a:rPr lang="en-US" sz="2300" dirty="0" err="1"/>
              <a:t>presupuestal</a:t>
            </a:r>
            <a:r>
              <a:rPr lang="en-US" sz="2300" dirty="0"/>
              <a:t>: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Calibri" charset="0"/>
              <a:buAutoNum type="alphaLcPeriod"/>
            </a:pPr>
            <a:r>
              <a:rPr lang="en-US" dirty="0"/>
              <a:t>Portal de </a:t>
            </a:r>
            <a:r>
              <a:rPr lang="en-US" dirty="0" err="1"/>
              <a:t>Transparencia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-PTE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Calibri" charset="0"/>
              <a:buAutoNum type="alphaLcPeriod"/>
            </a:pPr>
            <a:r>
              <a:rPr lang="en-US" dirty="0" err="1"/>
              <a:t>Banco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de la DGPPN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Calibri" charset="0"/>
              <a:buAutoNum type="alphaLcPeriod"/>
            </a:pPr>
            <a:r>
              <a:rPr lang="en-US" dirty="0"/>
              <a:t>Red de Gestión </a:t>
            </a:r>
            <a:r>
              <a:rPr lang="en-US" dirty="0" err="1"/>
              <a:t>Presupuestaria</a:t>
            </a:r>
            <a:r>
              <a:rPr lang="en-US" dirty="0"/>
              <a:t>-RGP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 marL="438150" indent="-319088" algn="just" eaLnBrk="1" hangingPunct="1">
              <a:lnSpc>
                <a:spcPct val="90000"/>
              </a:lnSpc>
              <a:spcBef>
                <a:spcPct val="0"/>
              </a:spcBef>
              <a:buFont typeface="Wingdings 2" charset="0"/>
              <a:buChar char=""/>
            </a:pPr>
            <a:r>
              <a:rPr lang="en-US" sz="2300" dirty="0" err="1"/>
              <a:t>Hacia</a:t>
            </a:r>
            <a:r>
              <a:rPr lang="en-US" sz="2300" dirty="0"/>
              <a:t> </a:t>
            </a:r>
            <a:r>
              <a:rPr lang="en-US" sz="2300" dirty="0" err="1"/>
              <a:t>dónde</a:t>
            </a:r>
            <a:r>
              <a:rPr lang="en-US" sz="2300" dirty="0"/>
              <a:t> </a:t>
            </a:r>
            <a:r>
              <a:rPr lang="en-US" sz="2300" dirty="0" err="1"/>
              <a:t>queremos</a:t>
            </a:r>
            <a:r>
              <a:rPr lang="en-US" sz="2300" dirty="0"/>
              <a:t> </a:t>
            </a:r>
            <a:r>
              <a:rPr lang="en-US" sz="2300" dirty="0" err="1"/>
              <a:t>avanzar</a:t>
            </a:r>
            <a:r>
              <a:rPr lang="en-US" sz="2300" dirty="0"/>
              <a:t>?</a:t>
            </a:r>
          </a:p>
          <a:p>
            <a:pPr marL="438150" indent="-319088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300" dirty="0"/>
              <a:t>	R: En Colombia </a:t>
            </a:r>
            <a:r>
              <a:rPr lang="en-US" sz="2300" dirty="0" err="1"/>
              <a:t>creemos</a:t>
            </a:r>
            <a:r>
              <a:rPr lang="en-US" sz="2300" dirty="0"/>
              <a:t> </a:t>
            </a:r>
            <a:r>
              <a:rPr lang="en-US" sz="2300" dirty="0" err="1"/>
              <a:t>que</a:t>
            </a:r>
            <a:r>
              <a:rPr lang="en-US" sz="2300" dirty="0"/>
              <a:t> el </a:t>
            </a:r>
            <a:r>
              <a:rPr lang="en-US" sz="2300" dirty="0" err="1"/>
              <a:t>Presupuesto</a:t>
            </a:r>
            <a:r>
              <a:rPr lang="en-US" sz="2300" dirty="0"/>
              <a:t> </a:t>
            </a:r>
            <a:r>
              <a:rPr lang="en-US" sz="2300" dirty="0" err="1"/>
              <a:t>Público</a:t>
            </a:r>
            <a:r>
              <a:rPr lang="en-US" sz="2300" dirty="0"/>
              <a:t> </a:t>
            </a:r>
            <a:r>
              <a:rPr lang="en-US" sz="2300" dirty="0" err="1"/>
              <a:t>debe</a:t>
            </a:r>
            <a:r>
              <a:rPr lang="en-US" sz="2300" dirty="0"/>
              <a:t> </a:t>
            </a:r>
            <a:r>
              <a:rPr lang="en-US" sz="2300" dirty="0" err="1"/>
              <a:t>ir</a:t>
            </a:r>
            <a:r>
              <a:rPr lang="en-US" sz="2300" dirty="0"/>
              <a:t> </a:t>
            </a:r>
            <a:r>
              <a:rPr lang="en-US" sz="2300" dirty="0" err="1"/>
              <a:t>orientado</a:t>
            </a:r>
            <a:r>
              <a:rPr lang="en-US" sz="2300" dirty="0"/>
              <a:t> </a:t>
            </a:r>
            <a:r>
              <a:rPr lang="en-US" sz="2300" dirty="0" err="1"/>
              <a:t>hacia</a:t>
            </a:r>
            <a:r>
              <a:rPr lang="en-US" sz="2300" dirty="0"/>
              <a:t> la “Gestión </a:t>
            </a:r>
            <a:r>
              <a:rPr lang="en-US" sz="2300" dirty="0" err="1"/>
              <a:t>por</a:t>
            </a:r>
            <a:r>
              <a:rPr lang="en-US" sz="2300" dirty="0"/>
              <a:t> </a:t>
            </a:r>
            <a:r>
              <a:rPr lang="en-US" sz="2300" dirty="0" err="1"/>
              <a:t>Resultados</a:t>
            </a:r>
            <a:r>
              <a:rPr lang="en-US" sz="2300" dirty="0"/>
              <a:t>” y </a:t>
            </a:r>
            <a:r>
              <a:rPr lang="en-US" sz="2300" dirty="0" err="1"/>
              <a:t>todos</a:t>
            </a:r>
            <a:r>
              <a:rPr lang="en-US" sz="2300" dirty="0"/>
              <a:t> </a:t>
            </a:r>
            <a:r>
              <a:rPr lang="en-US" sz="2300" dirty="0" err="1"/>
              <a:t>estos</a:t>
            </a:r>
            <a:r>
              <a:rPr lang="en-US" sz="2300" dirty="0"/>
              <a:t> </a:t>
            </a:r>
            <a:r>
              <a:rPr lang="en-US" sz="2300" dirty="0" err="1"/>
              <a:t>sistemas</a:t>
            </a:r>
            <a:r>
              <a:rPr lang="en-US" sz="2300" dirty="0"/>
              <a:t> de </a:t>
            </a:r>
            <a:r>
              <a:rPr lang="en-US" sz="2300" dirty="0" err="1"/>
              <a:t>información</a:t>
            </a:r>
            <a:r>
              <a:rPr lang="en-US" sz="2300" dirty="0"/>
              <a:t>, </a:t>
            </a:r>
            <a:r>
              <a:rPr lang="en-US" sz="2300" dirty="0" err="1"/>
              <a:t>monitoreo</a:t>
            </a:r>
            <a:r>
              <a:rPr lang="en-US" sz="2300" dirty="0"/>
              <a:t> y </a:t>
            </a:r>
            <a:r>
              <a:rPr lang="en-US" sz="2300" dirty="0" err="1"/>
              <a:t>evaluación</a:t>
            </a:r>
            <a:r>
              <a:rPr lang="en-US" sz="2300" dirty="0"/>
              <a:t>, </a:t>
            </a:r>
            <a:r>
              <a:rPr lang="en-US" sz="2300" dirty="0" err="1"/>
              <a:t>nos</a:t>
            </a:r>
            <a:r>
              <a:rPr lang="en-US" sz="2300" dirty="0"/>
              <a:t> </a:t>
            </a:r>
            <a:r>
              <a:rPr lang="en-US" sz="2300" dirty="0" err="1"/>
              <a:t>ayudarán</a:t>
            </a:r>
            <a:r>
              <a:rPr lang="en-US" sz="2300" dirty="0"/>
              <a:t> en </a:t>
            </a:r>
            <a:r>
              <a:rPr lang="en-US" sz="2300" dirty="0" err="1"/>
              <a:t>este</a:t>
            </a:r>
            <a:r>
              <a:rPr lang="en-US" sz="2300" dirty="0"/>
              <a:t> </a:t>
            </a:r>
            <a:r>
              <a:rPr lang="en-US" sz="2300" dirty="0" err="1"/>
              <a:t>propósito</a:t>
            </a:r>
            <a:r>
              <a:rPr lang="en-US" sz="2300" dirty="0"/>
              <a:t>.</a:t>
            </a:r>
            <a:endParaRPr lang="es-CO" sz="2300" dirty="0"/>
          </a:p>
        </p:txBody>
      </p:sp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4499472" y="98629"/>
            <a:ext cx="453702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64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32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8"/>
          <p:cNvSpPr txBox="1">
            <a:spLocks noChangeArrowheads="1"/>
          </p:cNvSpPr>
          <p:nvPr/>
        </p:nvSpPr>
        <p:spPr bwMode="auto">
          <a:xfrm>
            <a:off x="304800" y="808204"/>
            <a:ext cx="8686800" cy="11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CO" altLang="ja-JP" sz="1800" b="1" dirty="0">
                <a:solidFill>
                  <a:srgbClr val="3366FF"/>
                </a:solidFill>
                <a:latin typeface="Calibri" panose="020F0502020204030204" pitchFamily="34" charset="0"/>
              </a:rPr>
              <a:t>Portal de Transparencia Económica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CO" sz="1800" dirty="0">
                <a:latin typeface="Calibri" panose="020F0502020204030204" pitchFamily="34" charset="0"/>
              </a:rPr>
              <a:t>Gracias a un trabajo coordinado entre varias áreas dentro del Ministerio, se logró la puesta en funcionamiento de la primera versión del Portal con un énfasis en información gerencial:</a:t>
            </a:r>
          </a:p>
        </p:txBody>
      </p:sp>
      <p:pic>
        <p:nvPicPr>
          <p:cNvPr id="29698" name="7 Imagen" descr="Portal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4893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8 Imagen" descr="Portal 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6718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323528" y="5502008"/>
            <a:ext cx="8686800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CO" sz="1800" dirty="0">
                <a:latin typeface="Calibri" panose="020F0502020204030204" pitchFamily="34" charset="0"/>
              </a:rPr>
              <a:t>En él se puede consultar información presupuestal actualizada (por sectores, entidades y rubros de gasto) en un ambiente amigable y de una manera fácil y rápida.</a:t>
            </a:r>
          </a:p>
        </p:txBody>
      </p:sp>
      <p:sp>
        <p:nvSpPr>
          <p:cNvPr id="29701" name="2 Marcador de número de diapositiva"/>
          <p:cNvSpPr txBox="1">
            <a:spLocks noGrp="1"/>
          </p:cNvSpPr>
          <p:nvPr/>
        </p:nvSpPr>
        <p:spPr bwMode="auto">
          <a:xfrm>
            <a:off x="6757988" y="6597650"/>
            <a:ext cx="213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9702" name="6 Rectángulo"/>
          <p:cNvSpPr>
            <a:spLocks noChangeArrowheads="1"/>
          </p:cNvSpPr>
          <p:nvPr/>
        </p:nvSpPr>
        <p:spPr bwMode="auto">
          <a:xfrm>
            <a:off x="4427464" y="116632"/>
            <a:ext cx="4537024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latin typeface="Calibri" pitchFamily="34" charset="0"/>
                <a:cs typeface="Arial Narrow"/>
              </a:rPr>
              <a:t>Proyecto Efectividad y Eficiencia del Gasto Público</a:t>
            </a:r>
            <a:endParaRPr lang="es-ES" sz="2800" b="1" dirty="0">
              <a:latin typeface="Calibri" pitchFamily="34" charset="0"/>
              <a:cs typeface="Arial Narrow"/>
            </a:endParaRPr>
          </a:p>
        </p:txBody>
      </p:sp>
      <p:sp>
        <p:nvSpPr>
          <p:cNvPr id="29703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40A179-AC40-C64D-8FD3-87CD067BF9BA}" type="slidenum">
              <a:rPr lang="en-GB" sz="1400">
                <a:solidFill>
                  <a:schemeClr val="tx2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en-GB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65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89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8"/>
          <p:cNvSpPr txBox="1">
            <a:spLocks noChangeArrowheads="1"/>
          </p:cNvSpPr>
          <p:nvPr/>
        </p:nvSpPr>
        <p:spPr bwMode="auto">
          <a:xfrm>
            <a:off x="6642100" y="3068557"/>
            <a:ext cx="2251075" cy="1008225"/>
          </a:xfrm>
          <a:prstGeom prst="rect">
            <a:avLst/>
          </a:prstGeom>
          <a:noFill/>
          <a:ln w="9525">
            <a:solidFill>
              <a:schemeClr val="accent1">
                <a:alpha val="9097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CO" sz="1600" dirty="0">
                <a:latin typeface="Calibri" panose="020F0502020204030204" pitchFamily="34" charset="0"/>
              </a:rPr>
              <a:t>Generador de listados de ejecución presupuestal con alertas en color</a:t>
            </a:r>
            <a:endParaRPr lang="es-CO" sz="2000" b="1" dirty="0">
              <a:latin typeface="Calibri" panose="020F0502020204030204" pitchFamily="34" charset="0"/>
            </a:endParaRPr>
          </a:p>
        </p:txBody>
      </p:sp>
      <p:pic>
        <p:nvPicPr>
          <p:cNvPr id="31746" name="5 Imagen" descr="Portal 2 nuev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5453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8"/>
          <p:cNvSpPr txBox="1">
            <a:spLocks noChangeArrowheads="1"/>
          </p:cNvSpPr>
          <p:nvPr/>
        </p:nvSpPr>
        <p:spPr bwMode="auto">
          <a:xfrm>
            <a:off x="457200" y="765331"/>
            <a:ext cx="8435975" cy="12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CO" altLang="ja-JP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Portal de Transparencia Económica</a:t>
            </a:r>
            <a:endParaRPr lang="es-CO" sz="2000" b="1" dirty="0">
              <a:solidFill>
                <a:srgbClr val="2626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CO" sz="1800" dirty="0">
                <a:latin typeface="Calibri" panose="020F0502020204030204" pitchFamily="34" charset="0"/>
              </a:rPr>
              <a:t>La </a:t>
            </a:r>
            <a:r>
              <a:rPr lang="es-CO" sz="1800" dirty="0">
                <a:solidFill>
                  <a:srgbClr val="FF0000"/>
                </a:solidFill>
                <a:latin typeface="Calibri" panose="020F0502020204030204" pitchFamily="34" charset="0"/>
              </a:rPr>
              <a:t>Herramienta de Análisis</a:t>
            </a:r>
            <a:r>
              <a:rPr lang="es-CO" sz="1800" dirty="0">
                <a:solidFill>
                  <a:srgbClr val="C5D4E1"/>
                </a:solidFill>
                <a:latin typeface="Calibri" panose="020F0502020204030204" pitchFamily="34" charset="0"/>
              </a:rPr>
              <a:t> </a:t>
            </a:r>
            <a:r>
              <a:rPr lang="es-CO" sz="1800" dirty="0">
                <a:latin typeface="Calibri" panose="020F0502020204030204" pitchFamily="34" charset="0"/>
              </a:rPr>
              <a:t>es un versátil generador de consultas del cual es posible obtener el detalle que el usuario desee en modo gráfico o numérico, e incluso exportar los datos a un archivo.</a:t>
            </a:r>
          </a:p>
        </p:txBody>
      </p:sp>
      <p:cxnSp>
        <p:nvCxnSpPr>
          <p:cNvPr id="31748" name="10 Conector recto de flecha"/>
          <p:cNvCxnSpPr>
            <a:cxnSpLocks noChangeShapeType="1"/>
            <a:stCxn id="31745" idx="1"/>
          </p:cNvCxnSpPr>
          <p:nvPr/>
        </p:nvCxnSpPr>
        <p:spPr bwMode="auto">
          <a:xfrm flipH="1">
            <a:off x="5992814" y="3572670"/>
            <a:ext cx="649286" cy="5627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B18637-C0C4-0A4C-A12E-EC62A02A592D}" type="slidenum">
              <a:rPr lang="en-GB" sz="1400">
                <a:solidFill>
                  <a:schemeClr val="tx2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en-GB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66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762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8A8853-F43A-554B-9587-C0E3F1315251}" type="slidenum">
              <a:rPr lang="en-GB" sz="1400">
                <a:solidFill>
                  <a:schemeClr val="tx2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en-GB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3795" name="9 Imagen" descr="VelocidadEjecuc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" y="1110457"/>
            <a:ext cx="4487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10 Imagen" descr="AvanceInvers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78" y="3702844"/>
            <a:ext cx="44640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11 Imagen" descr="RitmoDecisionGast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78" y="1124744"/>
            <a:ext cx="44640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12 Imagen" descr="RitmoPago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" y="3702844"/>
            <a:ext cx="4487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4128913" y="26621"/>
            <a:ext cx="4979591" cy="95410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altLang="ja-JP" dirty="0"/>
              <a:t>Portal de Transparencia Económica – Tableros de gestión</a:t>
            </a:r>
            <a:endParaRPr lang="es-CO" dirty="0"/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67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148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3A3610-F27D-FB41-9F25-3920C144EF9D}" type="slidenum">
              <a:rPr lang="es-ES">
                <a:latin typeface="Calibri" panose="020F0502020204030204" pitchFamily="34" charset="0"/>
              </a:rPr>
              <a:pPr eaLnBrk="1" hangingPunct="1"/>
              <a:t>68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4275" name="10 CuadroTexto"/>
          <p:cNvSpPr txBox="1">
            <a:spLocks noChangeArrowheads="1"/>
          </p:cNvSpPr>
          <p:nvPr/>
        </p:nvSpPr>
        <p:spPr bwMode="auto">
          <a:xfrm>
            <a:off x="642938" y="2116138"/>
            <a:ext cx="76438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¿Cuáles son las áreas críticas del desempeño presupuestal y de gestión de las entidades?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 medir, de manera rápida y costo efectiva,  el desempeño de las áreas críticas?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comparar el desempeño de estas áreas críticas?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>
                <a:latin typeface="Calibri" panose="020F0502020204030204" pitchFamily="34" charset="0"/>
              </a:rPr>
              <a:t>¿Cómo identificar planes de mejoramiento a partir del comportamiento de las áreas críticas del desempeño presupuestal y de gestión</a:t>
            </a:r>
            <a:r>
              <a:rPr lang="es-ES" sz="2000" dirty="0" smtClean="0">
                <a:latin typeface="Calibri" panose="020F0502020204030204" pitchFamily="34" charset="0"/>
              </a:rPr>
              <a:t>?-</a:t>
            </a:r>
          </a:p>
          <a:p>
            <a:pPr eaLnBrk="1" hangingPunct="1"/>
            <a:endParaRPr lang="es-E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s-ES" sz="2000" dirty="0" smtClean="0">
                <a:latin typeface="Calibri" panose="020F0502020204030204" pitchFamily="34" charset="0"/>
              </a:rPr>
              <a:t>				</a:t>
            </a:r>
          </a:p>
        </p:txBody>
      </p:sp>
      <p:sp>
        <p:nvSpPr>
          <p:cNvPr id="54276" name="Text Box 17"/>
          <p:cNvSpPr txBox="1">
            <a:spLocks noChangeArrowheads="1"/>
          </p:cNvSpPr>
          <p:nvPr/>
        </p:nvSpPr>
        <p:spPr bwMode="auto">
          <a:xfrm>
            <a:off x="6786563" y="142875"/>
            <a:ext cx="221456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Retos </a:t>
            </a:r>
          </a:p>
        </p:txBody>
      </p:sp>
      <p:sp>
        <p:nvSpPr>
          <p:cNvPr id="54277" name="6 CuadroTexto"/>
          <p:cNvSpPr txBox="1">
            <a:spLocks noChangeArrowheads="1"/>
          </p:cNvSpPr>
          <p:nvPr/>
        </p:nvSpPr>
        <p:spPr bwMode="auto">
          <a:xfrm>
            <a:off x="273050" y="1143000"/>
            <a:ext cx="7345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2000" b="1" dirty="0">
                <a:latin typeface="Calibri" panose="020F0502020204030204" pitchFamily="34" charset="0"/>
              </a:rPr>
              <a:t>Ranking de eficiencia y efectividad en la ejecución del gasto público</a:t>
            </a:r>
            <a:endParaRPr lang="es-ES" sz="2000" b="1" dirty="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36096" y="5661248"/>
            <a:ext cx="278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 action="ppaction://hlinkpres?slideindex=1&amp;slidetitle=1. Resultados Revisión Ejecución Presupuestal"/>
              </a:rPr>
              <a:t>Politica de buen gobierno</a:t>
            </a:r>
            <a:endParaRPr lang="es-ES" dirty="0"/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68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7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665BBC-D5AE-3240-8826-D772BB538C95}" type="slidenum">
              <a:rPr lang="es-ES">
                <a:latin typeface="Calibri" panose="020F0502020204030204" pitchFamily="34" charset="0"/>
              </a:rPr>
              <a:pPr eaLnBrk="1" hangingPunct="1"/>
              <a:t>69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5299" name="10 CuadroTexto"/>
          <p:cNvSpPr txBox="1">
            <a:spLocks noChangeArrowheads="1"/>
          </p:cNvSpPr>
          <p:nvPr/>
        </p:nvSpPr>
        <p:spPr bwMode="auto">
          <a:xfrm>
            <a:off x="642938" y="2147888"/>
            <a:ext cx="76438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dirty="0">
                <a:latin typeface="Calibri" charset="0"/>
              </a:rPr>
              <a:t>¿Cómo realizar una asignación de recursos </a:t>
            </a:r>
            <a:r>
              <a:rPr lang="es-ES" sz="2000" dirty="0">
                <a:latin typeface="Calibri" panose="020F0502020204030204" pitchFamily="34" charset="0"/>
              </a:rPr>
              <a:t>teniendo</a:t>
            </a:r>
            <a:r>
              <a:rPr lang="es-ES" sz="2000" dirty="0">
                <a:latin typeface="Calibri" charset="0"/>
              </a:rPr>
              <a:t> presente la relación recursos / producto / resultado y su relación con el sector y el entorno institucional?</a:t>
            </a:r>
          </a:p>
          <a:p>
            <a:pPr eaLnBrk="1" hangingPunct="1"/>
            <a:endParaRPr lang="es-ES" sz="2000" dirty="0">
              <a:latin typeface="Calibri" charset="0"/>
            </a:endParaRPr>
          </a:p>
          <a:p>
            <a:pPr eaLnBrk="1" hangingPunct="1"/>
            <a:r>
              <a:rPr lang="es-ES" sz="2000" dirty="0">
                <a:latin typeface="Calibri" charset="0"/>
              </a:rPr>
              <a:t>¿Cómo romper el principio de la equivaluación en materia de asignación de recursos entre las entidades?</a:t>
            </a:r>
          </a:p>
          <a:p>
            <a:pPr eaLnBrk="1" hangingPunct="1"/>
            <a:endParaRPr lang="es-ES" dirty="0">
              <a:latin typeface="Calibri" charset="0"/>
            </a:endParaRPr>
          </a:p>
          <a:p>
            <a:pPr eaLnBrk="1" hangingPunct="1"/>
            <a:endParaRPr lang="es-ES" b="1" dirty="0">
              <a:latin typeface="Calibri" charset="0"/>
            </a:endParaRPr>
          </a:p>
        </p:txBody>
      </p:sp>
      <p:sp>
        <p:nvSpPr>
          <p:cNvPr id="55300" name="Text Box 17"/>
          <p:cNvSpPr txBox="1">
            <a:spLocks noChangeArrowheads="1"/>
          </p:cNvSpPr>
          <p:nvPr/>
        </p:nvSpPr>
        <p:spPr bwMode="auto">
          <a:xfrm>
            <a:off x="6786563" y="142875"/>
            <a:ext cx="221456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Retos </a:t>
            </a:r>
          </a:p>
        </p:txBody>
      </p:sp>
      <p:sp>
        <p:nvSpPr>
          <p:cNvPr id="55301" name="6 CuadroTexto"/>
          <p:cNvSpPr txBox="1">
            <a:spLocks noChangeArrowheads="1"/>
          </p:cNvSpPr>
          <p:nvPr/>
        </p:nvSpPr>
        <p:spPr bwMode="auto">
          <a:xfrm>
            <a:off x="1235075" y="1143000"/>
            <a:ext cx="7060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2400" b="1" dirty="0">
                <a:latin typeface="Calibri" panose="020F0502020204030204" pitchFamily="34" charset="0"/>
              </a:rPr>
              <a:t>Criterios de evaluación de los recursos presupuestales</a:t>
            </a:r>
            <a:endParaRPr lang="es-ES" sz="2400" b="1" dirty="0">
              <a:latin typeface="Calibri" panose="020F0502020204030204" pitchFamily="34" charset="0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69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6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rco de bloque"/>
          <p:cNvSpPr/>
          <p:nvPr/>
        </p:nvSpPr>
        <p:spPr>
          <a:xfrm rot="20102829">
            <a:off x="749476" y="1279514"/>
            <a:ext cx="3446935" cy="1416506"/>
          </a:xfrm>
          <a:prstGeom prst="blockArc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17 Arco de bloque"/>
          <p:cNvSpPr/>
          <p:nvPr/>
        </p:nvSpPr>
        <p:spPr>
          <a:xfrm rot="1311542">
            <a:off x="4136132" y="1207815"/>
            <a:ext cx="3435587" cy="1416506"/>
          </a:xfrm>
          <a:prstGeom prst="blockArc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18 Arco de bloque"/>
          <p:cNvSpPr/>
          <p:nvPr/>
        </p:nvSpPr>
        <p:spPr>
          <a:xfrm rot="10200449">
            <a:off x="3804742" y="5109543"/>
            <a:ext cx="3435587" cy="1416506"/>
          </a:xfrm>
          <a:prstGeom prst="blockArc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19 Arco de bloque"/>
          <p:cNvSpPr/>
          <p:nvPr/>
        </p:nvSpPr>
        <p:spPr>
          <a:xfrm rot="11597192">
            <a:off x="731589" y="4949034"/>
            <a:ext cx="3435587" cy="1416506"/>
          </a:xfrm>
          <a:prstGeom prst="blockArc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20 Arco de bloque"/>
          <p:cNvSpPr/>
          <p:nvPr/>
        </p:nvSpPr>
        <p:spPr>
          <a:xfrm rot="5708761">
            <a:off x="5329881" y="3367390"/>
            <a:ext cx="3740817" cy="1512167"/>
          </a:xfrm>
          <a:prstGeom prst="blockArc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5496" y="1844824"/>
            <a:ext cx="2232248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latin typeface="Calibri" pitchFamily="34" charset="0"/>
              </a:rPr>
              <a:t>1989 Creación del Banco  de Proyectos de Inversión Nacional -  BPIN</a:t>
            </a:r>
            <a:endParaRPr lang="es-CO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076056" y="5361428"/>
            <a:ext cx="2232248" cy="13079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2005 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Marco de Gasto de  Mediano Plazo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864863" y="3705244"/>
            <a:ext cx="2232248" cy="14519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2000 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Marco Fiscal de Mediano Plazo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876256" y="2132856"/>
            <a:ext cx="2232248" cy="12526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1996 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Estatuto Orgánico de Presupuesto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483768" y="692696"/>
            <a:ext cx="2232248" cy="124377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1991 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Constitución Política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148064" y="692696"/>
            <a:ext cx="2232248" cy="12568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1994 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Ley Orgánica Plan Nacional de Desarrollo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411760" y="5381814"/>
            <a:ext cx="2232248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2011 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Regla Fiscal y Sostenibilidad Fiscal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496" y="3363494"/>
            <a:ext cx="5738086" cy="79397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Evolución Normativa Demanda Ajustes Institucionales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5496" y="4408551"/>
            <a:ext cx="2232248" cy="12526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2011 -2012 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  <a:latin typeface="Calibri" pitchFamily="34" charset="0"/>
              </a:rPr>
              <a:t>Sistema General de Regalías</a:t>
            </a:r>
            <a:endParaRPr lang="es-CO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113412" y="116632"/>
            <a:ext cx="370706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 smtClean="0">
                <a:latin typeface="Calibri" pitchFamily="34" charset="0"/>
              </a:rPr>
              <a:t>Evolución Institucional</a:t>
            </a:r>
            <a:endParaRPr lang="es-CO" dirty="0">
              <a:latin typeface="Calibri" pitchFamily="34" charset="0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/>
        </p:nvSpPr>
        <p:spPr>
          <a:xfrm>
            <a:off x="685800" y="6500192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7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1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600198-9161-7143-8C81-712B7E925277}" type="slidenum">
              <a:rPr lang="es-ES">
                <a:latin typeface="Calibri" panose="020F0502020204030204" pitchFamily="34" charset="0"/>
              </a:rPr>
              <a:pPr eaLnBrk="1" hangingPunct="1"/>
              <a:t>70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85813" y="1103065"/>
            <a:ext cx="7245350" cy="415498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31800" indent="-457200" algn="just">
              <a:buFont typeface="Arial" charset="0"/>
              <a:buNone/>
            </a:pPr>
            <a:r>
              <a:rPr lang="es-CO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	</a:t>
            </a:r>
            <a:r>
              <a:rPr lang="es-CO" sz="24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Con lo anterior se busca:</a:t>
            </a:r>
          </a:p>
          <a:p>
            <a:pPr marL="431800" indent="-457200" algn="just">
              <a:buFont typeface="Arial" charset="0"/>
              <a:buNone/>
            </a:pPr>
            <a:endParaRPr lang="es-CO" sz="2000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431800" indent="-457200" algn="just">
              <a:buFont typeface="Arial" charset="0"/>
              <a:buChar char="•"/>
            </a:pPr>
            <a:endParaRPr lang="es-CO" sz="2000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431800" indent="-457200" algn="just">
              <a:buFont typeface="Arial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Que los </a:t>
            </a:r>
            <a:r>
              <a:rPr lang="es-CO" sz="200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resultados de la evaluación tengan efecto directo sobre las diferentes etapas del ciclo presupuestal</a:t>
            </a:r>
            <a:r>
              <a:rPr lang="es-CO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, en la asignación de recursos y en las decisiones de política.</a:t>
            </a:r>
          </a:p>
          <a:p>
            <a:pPr marL="431800" indent="-457200" algn="just">
              <a:buFont typeface="Arial" charset="0"/>
              <a:buChar char="•"/>
            </a:pPr>
            <a:endParaRPr lang="es-CO" sz="20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Arial" charset="0"/>
            </a:endParaRPr>
          </a:p>
          <a:p>
            <a:pPr marL="431800" indent="-457200" algn="just">
              <a:buFont typeface="Arial" charset="0"/>
              <a:buChar char="•"/>
            </a:pPr>
            <a:endParaRPr lang="es-CO" sz="20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Arial" charset="0"/>
            </a:endParaRPr>
          </a:p>
          <a:p>
            <a:pPr marL="431800" indent="-457200" algn="just">
              <a:buFont typeface="Arial" charset="0"/>
              <a:buChar char="•"/>
            </a:pPr>
            <a:endParaRPr lang="es-CO" sz="20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Arial" charset="0"/>
            </a:endParaRPr>
          </a:p>
          <a:p>
            <a:pPr marL="431800" indent="-457200" algn="just">
              <a:buFont typeface="Arial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Continuar los esfuerzos para </a:t>
            </a:r>
            <a:r>
              <a:rPr lang="es-CO" sz="200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reducir las inflexibilidades y rigideces que afectan la programación presupuestal</a:t>
            </a:r>
            <a:r>
              <a:rPr lang="es-CO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, como también la definición de metas y objetivos. </a:t>
            </a:r>
          </a:p>
          <a:p>
            <a:pPr marL="431800" indent="-457200" algn="just">
              <a:buFont typeface="Arial" charset="0"/>
              <a:buNone/>
            </a:pPr>
            <a:endParaRPr lang="es-CO" sz="20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6786563" y="142875"/>
            <a:ext cx="221456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Retos 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70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2A04BE-AE7B-8747-9848-7F174F02351D}" type="slidenum">
              <a:rPr lang="es-ES">
                <a:latin typeface="Calibri" panose="020F0502020204030204" pitchFamily="34" charset="0"/>
              </a:rPr>
              <a:pPr eaLnBrk="1" hangingPunct="1"/>
              <a:t>71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85813" y="1655436"/>
            <a:ext cx="7245350" cy="193899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31800" indent="-457200" algn="just">
              <a:buFont typeface="Arial" charset="0"/>
              <a:buChar char="•"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La </a:t>
            </a:r>
            <a:r>
              <a:rPr lang="es-CO" sz="2400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modificación del Estatuto Orgánico de Presupuesto </a:t>
            </a: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Arial" charset="0"/>
              </a:rPr>
              <a:t>continúa siendo una tarea pendiente. Se debe buscar la oportunidad política para impulsar nuevamente un proyecto de reforma estructural del presupuesto.</a:t>
            </a:r>
          </a:p>
        </p:txBody>
      </p:sp>
      <p:sp>
        <p:nvSpPr>
          <p:cNvPr id="57348" name="Text Box 17"/>
          <p:cNvSpPr txBox="1">
            <a:spLocks noChangeArrowheads="1"/>
          </p:cNvSpPr>
          <p:nvPr/>
        </p:nvSpPr>
        <p:spPr bwMode="auto">
          <a:xfrm>
            <a:off x="6786563" y="142875"/>
            <a:ext cx="221456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/>
              <a:t>Retos 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71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1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E6FF16-B204-9A48-8E1D-979A8310DB33}" type="slidenum">
              <a:rPr lang="es-ES">
                <a:latin typeface="Calibri" panose="020F0502020204030204" pitchFamily="34" charset="0"/>
              </a:rPr>
              <a:pPr eaLnBrk="1" hangingPunct="1"/>
              <a:t>72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2988" y="1412875"/>
            <a:ext cx="7058025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 smtClean="0">
                <a:latin typeface="Calibri" panose="020F0502020204030204" pitchFamily="34" charset="0"/>
              </a:rPr>
              <a:t>Presupuesto </a:t>
            </a:r>
            <a:r>
              <a:rPr lang="es-MX" sz="3200" b="1" dirty="0">
                <a:latin typeface="Calibri" panose="020F0502020204030204" pitchFamily="34" charset="0"/>
              </a:rPr>
              <a:t>de inversión por resultados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>
                <a:latin typeface="Calibri" panose="020F0502020204030204" pitchFamily="34" charset="0"/>
              </a:rPr>
              <a:t>Retos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s-MX" sz="3200" b="1" dirty="0">
                <a:solidFill>
                  <a:srgbClr val="009973"/>
                </a:solidFill>
                <a:latin typeface="Calibri" panose="020F0502020204030204" pitchFamily="34" charset="0"/>
              </a:rPr>
              <a:t>Conclusiones</a:t>
            </a:r>
            <a:endParaRPr lang="es-ES" sz="3200" b="1" dirty="0">
              <a:solidFill>
                <a:srgbClr val="009973"/>
              </a:solidFill>
              <a:latin typeface="Calibri" panose="020F0502020204030204" pitchFamily="34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5429250" y="260350"/>
            <a:ext cx="3535363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latin typeface="Calibri" pitchFamily="34" charset="0"/>
                <a:cs typeface="Arial Narrow"/>
              </a:rPr>
              <a:t>Contenido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72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2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F5BF38-2790-CB4E-9BAC-3EC157EF20DF}" type="slidenum">
              <a:rPr lang="es-ES">
                <a:latin typeface="Calibri" panose="020F0502020204030204" pitchFamily="34" charset="0"/>
              </a:rPr>
              <a:pPr eaLnBrk="1" hangingPunct="1"/>
              <a:t>73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79388" y="2205038"/>
            <a:ext cx="865981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Construir una institucionalidad fuerte que sustente los ejercicios de planificación de mediano y largo plazo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Fortalecer esquemas de seguimiento y rendición de cuentas con participación ciudadana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Vincular a todas las entidades y sectores para avanzar en este tipo de estrategias 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Liderar los procesos de planeación, seguimiento y evaluación desde los más altos niveles de la administración pública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Hacer pública la información es el mejor incentivo para garantizar la calidad de la misma.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76200" y="1308100"/>
            <a:ext cx="88884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25000"/>
              </a:spcAft>
            </a:pPr>
            <a:r>
              <a:rPr lang="es-CO" sz="2600" b="1" dirty="0">
                <a:latin typeface="Calibri" panose="020F0502020204030204" pitchFamily="34" charset="0"/>
              </a:rPr>
              <a:t>Algunas </a:t>
            </a:r>
            <a:r>
              <a:rPr lang="es-CO" sz="2600" b="1" dirty="0" smtClean="0">
                <a:latin typeface="Calibri" panose="020F0502020204030204" pitchFamily="34" charset="0"/>
              </a:rPr>
              <a:t>lecciones</a:t>
            </a:r>
            <a:endParaRPr lang="es-CO" sz="19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9397" name="1 Título"/>
          <p:cNvSpPr txBox="1">
            <a:spLocks/>
          </p:cNvSpPr>
          <p:nvPr/>
        </p:nvSpPr>
        <p:spPr bwMode="auto">
          <a:xfrm>
            <a:off x="4857750" y="142875"/>
            <a:ext cx="4141788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latin typeface="Calibri" pitchFamily="34" charset="0"/>
                <a:cs typeface="Arial Narrow"/>
              </a:defRPr>
            </a:lvl1pPr>
          </a:lstStyle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73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8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183313" y="6453188"/>
            <a:ext cx="2133600" cy="576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4C9A47-5A41-574C-94F7-4855509FBC7E}" type="slidenum">
              <a:rPr lang="es-ES">
                <a:latin typeface="Calibri" panose="020F0502020204030204" pitchFamily="34" charset="0"/>
              </a:rPr>
              <a:pPr eaLnBrk="1" hangingPunct="1"/>
              <a:t>74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15900" y="4652963"/>
            <a:ext cx="83534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CO" sz="2000" b="1" dirty="0">
                <a:latin typeface="Calibri" panose="020F0502020204030204" pitchFamily="34" charset="0"/>
              </a:rPr>
              <a:t>Fernando Jiménez Rodríguez </a:t>
            </a:r>
          </a:p>
          <a:p>
            <a:pPr algn="r" eaLnBrk="1" hangingPunct="1"/>
            <a:r>
              <a:rPr lang="es-CO" sz="2000" dirty="0">
                <a:latin typeface="Calibri" panose="020F0502020204030204" pitchFamily="34" charset="0"/>
              </a:rPr>
              <a:t>Director General del Presupuesto Público Nacional</a:t>
            </a:r>
            <a:endParaRPr lang="es-CO" dirty="0">
              <a:latin typeface="Calibri" panose="020F0502020204030204" pitchFamily="34" charset="0"/>
            </a:endParaRPr>
          </a:p>
          <a:p>
            <a:pPr algn="r" eaLnBrk="1" hangingPunct="1"/>
            <a:endParaRPr lang="es-ES" dirty="0">
              <a:latin typeface="Calibri" panose="020F0502020204030204" pitchFamily="34" charset="0"/>
            </a:endParaRP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611188" y="4419600"/>
            <a:ext cx="7848600" cy="161925"/>
            <a:chOff x="431" y="2251"/>
            <a:chExt cx="4944" cy="102"/>
          </a:xfrm>
        </p:grpSpPr>
        <p:sp>
          <p:nvSpPr>
            <p:cNvPr id="60423" name="Line 5"/>
            <p:cNvSpPr>
              <a:spLocks noChangeShapeType="1"/>
            </p:cNvSpPr>
            <p:nvPr/>
          </p:nvSpPr>
          <p:spPr bwMode="auto">
            <a:xfrm>
              <a:off x="431" y="2251"/>
              <a:ext cx="4944" cy="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60424" name="Rectangle 6"/>
            <p:cNvSpPr>
              <a:spLocks noChangeArrowheads="1"/>
            </p:cNvSpPr>
            <p:nvPr/>
          </p:nvSpPr>
          <p:spPr bwMode="auto">
            <a:xfrm>
              <a:off x="5012" y="2263"/>
              <a:ext cx="363" cy="9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5883275" y="1401763"/>
            <a:ext cx="1497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CO" sz="2000" dirty="0">
              <a:latin typeface="Calibri" panose="020F0502020204030204" pitchFamily="34" charset="0"/>
            </a:endParaRP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2627313" y="2916238"/>
            <a:ext cx="3108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5400" dirty="0">
                <a:latin typeface="Calibri" panose="020F0502020204030204" pitchFamily="34" charset="0"/>
              </a:rPr>
              <a:t>¡GRACIAS!</a:t>
            </a:r>
            <a:endParaRPr lang="es-ES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973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27797651"/>
              </p:ext>
            </p:extLst>
          </p:nvPr>
        </p:nvGraphicFramePr>
        <p:xfrm>
          <a:off x="395536" y="836712"/>
          <a:ext cx="86044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Arco de bloque"/>
          <p:cNvSpPr/>
          <p:nvPr/>
        </p:nvSpPr>
        <p:spPr>
          <a:xfrm rot="17908320">
            <a:off x="1666243" y="918716"/>
            <a:ext cx="4235164" cy="3773836"/>
          </a:xfrm>
          <a:prstGeom prst="blockArc">
            <a:avLst/>
          </a:prstGeom>
          <a:noFill/>
          <a:ln w="508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Arco de bloque"/>
          <p:cNvSpPr/>
          <p:nvPr/>
        </p:nvSpPr>
        <p:spPr>
          <a:xfrm rot="8138217">
            <a:off x="2919598" y="1917122"/>
            <a:ext cx="4172268" cy="3841112"/>
          </a:xfrm>
          <a:prstGeom prst="blockArc">
            <a:avLst/>
          </a:prstGeom>
          <a:noFill/>
          <a:ln w="508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18023264">
            <a:off x="1246270" y="1447319"/>
            <a:ext cx="134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 ante</a:t>
            </a:r>
            <a:endParaRPr lang="es-CO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7583519">
            <a:off x="6021488" y="5013176"/>
            <a:ext cx="134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 Post</a:t>
            </a:r>
            <a:endParaRPr lang="es-CO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7 Llamada rectangular"/>
          <p:cNvSpPr/>
          <p:nvPr/>
        </p:nvSpPr>
        <p:spPr>
          <a:xfrm>
            <a:off x="7302670" y="1708930"/>
            <a:ext cx="1841329" cy="2677786"/>
          </a:xfrm>
          <a:prstGeom prst="wedgeRectCallout">
            <a:avLst>
              <a:gd name="adj1" fmla="val -55701"/>
              <a:gd name="adj2" fmla="val 83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Calibri" pitchFamily="34" charset="0"/>
              </a:rPr>
              <a:t>Se cuenta con ejercicios periódicos de rendición de cuentas</a:t>
            </a:r>
            <a:endParaRPr lang="es-CO" sz="2400" dirty="0"/>
          </a:p>
        </p:txBody>
      </p:sp>
      <p:sp>
        <p:nvSpPr>
          <p:cNvPr id="9" name="8 Llamada rectangular"/>
          <p:cNvSpPr/>
          <p:nvPr/>
        </p:nvSpPr>
        <p:spPr>
          <a:xfrm>
            <a:off x="-25885" y="2839446"/>
            <a:ext cx="1841329" cy="2677786"/>
          </a:xfrm>
          <a:prstGeom prst="wedgeRectCallout">
            <a:avLst>
              <a:gd name="adj1" fmla="val 81656"/>
              <a:gd name="adj2" fmla="val 1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latin typeface="Calibri" pitchFamily="34" charset="0"/>
              </a:rPr>
              <a:t>mejores vínculos entre las fases de ciclo del Gasto Público</a:t>
            </a:r>
            <a:endParaRPr lang="es-CO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13412" y="116632"/>
            <a:ext cx="3707060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 smtClean="0">
                <a:latin typeface="Calibri" pitchFamily="34" charset="0"/>
              </a:rPr>
              <a:t>Ajuste Institucional</a:t>
            </a:r>
            <a:endParaRPr lang="es-CO" dirty="0">
              <a:latin typeface="Calibri" pitchFamily="34" charset="0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8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0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8956407"/>
              </p:ext>
            </p:extLst>
          </p:nvPr>
        </p:nvGraphicFramePr>
        <p:xfrm>
          <a:off x="1524000" y="1124744"/>
          <a:ext cx="6720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685800" y="642818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AAB6CCDD-052E-634E-AB45-2D0DD0D2EFFE}" type="slidenum">
              <a:rPr lang="es-ES" sz="1400" smtClean="0">
                <a:solidFill>
                  <a:schemeClr val="bg1"/>
                </a:solidFill>
                <a:latin typeface="Calibri" pitchFamily="34" charset="0"/>
              </a:rPr>
              <a:pPr/>
              <a:t>9</a:t>
            </a:fld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37661" y="118373"/>
            <a:ext cx="1312539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Calibri" pitchFamily="34" charset="0"/>
                <a:cs typeface="Arial Narrow"/>
              </a:rPr>
              <a:t>Agenda</a:t>
            </a:r>
            <a:endParaRPr lang="es-CO" sz="2800" b="1" dirty="0">
              <a:latin typeface="Calibri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357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resentacion_Be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ivel xmlns="68aa4d9b-49e9-4141-85be-49b88062f9db" xsi:nil="true"/>
    <Fecha_x0020_Publicaci_x00f3_n xmlns="68aa4d9b-49e9-4141-85be-49b88062f9db" xsi:nil="true"/>
    <_dlc_DocId xmlns="9b439fa8-e993-4352-b14e-36bd4af4dd6d">KR33XJ2DTYQK-29-117</_dlc_DocId>
    <_dlc_DocIdUrl xmlns="9b439fa8-e993-4352-b14e-36bd4af4dd6d">
      <Url>http://mintranet/_layouts/DocIdRedir.aspx?ID=KR33XJ2DTYQK-29-117</Url>
      <Description>KR33XJ2DTYQK-29-117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C9ADB8B30D0C428EB90BAD02695755" ma:contentTypeVersion="2" ma:contentTypeDescription="Crear nuevo documento." ma:contentTypeScope="" ma:versionID="8f427e7d64eeff7f62b2d8ce0247c007">
  <xsd:schema xmlns:xsd="http://www.w3.org/2001/XMLSchema" xmlns:xs="http://www.w3.org/2001/XMLSchema" xmlns:p="http://schemas.microsoft.com/office/2006/metadata/properties" xmlns:ns2="9b439fa8-e993-4352-b14e-36bd4af4dd6d" xmlns:ns3="68aa4d9b-49e9-4141-85be-49b88062f9db" targetNamespace="http://schemas.microsoft.com/office/2006/metadata/properties" ma:root="true" ma:fieldsID="0aa6ddb5e47afd631c08966bde719e9f" ns2:_="" ns3:_="">
    <xsd:import namespace="9b439fa8-e993-4352-b14e-36bd4af4dd6d"/>
    <xsd:import namespace="68aa4d9b-49e9-4141-85be-49b88062f9d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echa_x0020_Publicaci_x00f3_n" minOccurs="0"/>
                <xsd:element ref="ns3:Niv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39fa8-e993-4352-b14e-36bd4af4d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a4d9b-49e9-4141-85be-49b88062f9db" elementFormDefault="qualified">
    <xsd:import namespace="http://schemas.microsoft.com/office/2006/documentManagement/types"/>
    <xsd:import namespace="http://schemas.microsoft.com/office/infopath/2007/PartnerControls"/>
    <xsd:element name="Fecha_x0020_Publicaci_x00f3_n" ma:index="11" nillable="true" ma:displayName="Fecha Publicación" ma:format="DateTime" ma:internalName="Fecha_x0020_Publicaci_x00f3_n">
      <xsd:simpleType>
        <xsd:restriction base="dms:DateTime"/>
      </xsd:simpleType>
    </xsd:element>
    <xsd:element name="Nivel" ma:index="12" nillable="true" ma:displayName="Nivel" ma:decimals="0" ma:internalName="Nivel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EC2B3D-C472-4230-A6B6-046C9B692BB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9605A46-C72D-42B4-9B96-493D600E6752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b439fa8-e993-4352-b14e-36bd4af4dd6d"/>
    <ds:schemaRef ds:uri="http://schemas.microsoft.com/office/2006/documentManagement/types"/>
    <ds:schemaRef ds:uri="http://schemas.microsoft.com/office/infopath/2007/PartnerControls"/>
    <ds:schemaRef ds:uri="http://purl.org/dc/terms/"/>
    <ds:schemaRef ds:uri="68aa4d9b-49e9-4141-85be-49b88062f9d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10C0EC-7AA3-4A48-BED9-558C74033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439fa8-e993-4352-b14e-36bd4af4dd6d"/>
    <ds:schemaRef ds:uri="68aa4d9b-49e9-4141-85be-49b88062f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0DCE2F-FF8E-4D0A-980D-2426A93C2D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Plantilla_Presentacion_Beta</Template>
  <TotalTime>2895</TotalTime>
  <Words>3943</Words>
  <Application>Microsoft Macintosh PowerPoint</Application>
  <PresentationFormat>Presentación en pantalla (4:3)</PresentationFormat>
  <Paragraphs>885</Paragraphs>
  <Slides>74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6" baseType="lpstr">
      <vt:lpstr>Plantilla_Presentacion_Beta</vt:lpstr>
      <vt:lpstr>\\Mh-snassa01\mhcp$\DGPN\SACP\ESTUDIOS TRANSVERSALES\PROYECCIONES SECTORIALES\VERSION 2013\bases de datos\BASE PROYECCIONES.xlsm!Graf TOTAL - con CREE!F127C1:F129C12</vt:lpstr>
      <vt:lpstr>Modelo Presupuestal Colombiano:  hacia la efectividad del gasto público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Sistemas de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TOTAL de Gastos por 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Resultados Revisión Ejecución Presupuestal</vt:lpstr>
      <vt:lpstr>2. Plan de Choque</vt:lpstr>
      <vt:lpstr>4. Propuesta 2012: Convenio de Desempeño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Hacienda y Crédito Público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Yaneth Navarrete Morales</dc:creator>
  <cp:lastModifiedBy>Liliana María Rodríguez Casas</cp:lastModifiedBy>
  <cp:revision>224</cp:revision>
  <cp:lastPrinted>2013-06-25T22:48:45Z</cp:lastPrinted>
  <dcterms:created xsi:type="dcterms:W3CDTF">2012-11-20T00:22:10Z</dcterms:created>
  <dcterms:modified xsi:type="dcterms:W3CDTF">2014-12-11T01:46:36Z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0x01010084C9ADB8B30D0C428EB90BAD02695755</vt:lpwstr>
  </property>
  <property fmtid="{D5CDD505-2E9C-101B-9397-08002B2CF9AE}" pid="3" name="_dlc_DocIdItemGuid">
    <vt:lpwstr>d4229341-7470-46b2-a18a-e5307e7e7859</vt:lpwstr>
  </property>
</Properties>
</file>